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5" r:id="rId3"/>
  </p:sldMasterIdLst>
  <p:notesMasterIdLst>
    <p:notesMasterId r:id="rId150"/>
  </p:notesMasterIdLst>
  <p:handoutMasterIdLst>
    <p:handoutMasterId r:id="rId151"/>
  </p:handoutMasterIdLst>
  <p:sldIdLst>
    <p:sldId id="911" r:id="rId4"/>
    <p:sldId id="576" r:id="rId5"/>
    <p:sldId id="766" r:id="rId6"/>
    <p:sldId id="578" r:id="rId7"/>
    <p:sldId id="790" r:id="rId8"/>
    <p:sldId id="579" r:id="rId9"/>
    <p:sldId id="580" r:id="rId10"/>
    <p:sldId id="581" r:id="rId11"/>
    <p:sldId id="600" r:id="rId12"/>
    <p:sldId id="608" r:id="rId13"/>
    <p:sldId id="611" r:id="rId14"/>
    <p:sldId id="612" r:id="rId15"/>
    <p:sldId id="739" r:id="rId16"/>
    <p:sldId id="767" r:id="rId17"/>
    <p:sldId id="740" r:id="rId18"/>
    <p:sldId id="768" r:id="rId19"/>
    <p:sldId id="616" r:id="rId20"/>
    <p:sldId id="618" r:id="rId21"/>
    <p:sldId id="619" r:id="rId22"/>
    <p:sldId id="814" r:id="rId23"/>
    <p:sldId id="815" r:id="rId24"/>
    <p:sldId id="816" r:id="rId25"/>
    <p:sldId id="818" r:id="rId26"/>
    <p:sldId id="623" r:id="rId27"/>
    <p:sldId id="625" r:id="rId28"/>
    <p:sldId id="626" r:id="rId29"/>
    <p:sldId id="627" r:id="rId30"/>
    <p:sldId id="628" r:id="rId31"/>
    <p:sldId id="630" r:id="rId32"/>
    <p:sldId id="743" r:id="rId33"/>
    <p:sldId id="633" r:id="rId34"/>
    <p:sldId id="770" r:id="rId35"/>
    <p:sldId id="635" r:id="rId36"/>
    <p:sldId id="636" r:id="rId37"/>
    <p:sldId id="771" r:id="rId38"/>
    <p:sldId id="638" r:id="rId39"/>
    <p:sldId id="634" r:id="rId40"/>
    <p:sldId id="794" r:id="rId41"/>
    <p:sldId id="795" r:id="rId42"/>
    <p:sldId id="796" r:id="rId43"/>
    <p:sldId id="797" r:id="rId44"/>
    <p:sldId id="798" r:id="rId45"/>
    <p:sldId id="799" r:id="rId46"/>
    <p:sldId id="800" r:id="rId47"/>
    <p:sldId id="801" r:id="rId48"/>
    <p:sldId id="802" r:id="rId49"/>
    <p:sldId id="803" r:id="rId50"/>
    <p:sldId id="804" r:id="rId51"/>
    <p:sldId id="805" r:id="rId52"/>
    <p:sldId id="806" r:id="rId53"/>
    <p:sldId id="807" r:id="rId54"/>
    <p:sldId id="808" r:id="rId55"/>
    <p:sldId id="809" r:id="rId56"/>
    <p:sldId id="810" r:id="rId57"/>
    <p:sldId id="825" r:id="rId58"/>
    <p:sldId id="819" r:id="rId59"/>
    <p:sldId id="822" r:id="rId60"/>
    <p:sldId id="826" r:id="rId61"/>
    <p:sldId id="823" r:id="rId62"/>
    <p:sldId id="824" r:id="rId63"/>
    <p:sldId id="912" r:id="rId64"/>
    <p:sldId id="913" r:id="rId65"/>
    <p:sldId id="914" r:id="rId66"/>
    <p:sldId id="919" r:id="rId67"/>
    <p:sldId id="917" r:id="rId68"/>
    <p:sldId id="918" r:id="rId69"/>
    <p:sldId id="831" r:id="rId70"/>
    <p:sldId id="828" r:id="rId71"/>
    <p:sldId id="829" r:id="rId72"/>
    <p:sldId id="830" r:id="rId73"/>
    <p:sldId id="832" r:id="rId74"/>
    <p:sldId id="833" r:id="rId75"/>
    <p:sldId id="834" r:id="rId76"/>
    <p:sldId id="836" r:id="rId77"/>
    <p:sldId id="837" r:id="rId78"/>
    <p:sldId id="838" r:id="rId79"/>
    <p:sldId id="839" r:id="rId80"/>
    <p:sldId id="847" r:id="rId81"/>
    <p:sldId id="840" r:id="rId82"/>
    <p:sldId id="841" r:id="rId83"/>
    <p:sldId id="842" r:id="rId84"/>
    <p:sldId id="843" r:id="rId85"/>
    <p:sldId id="844" r:id="rId86"/>
    <p:sldId id="845" r:id="rId87"/>
    <p:sldId id="846" r:id="rId88"/>
    <p:sldId id="850" r:id="rId89"/>
    <p:sldId id="848" r:id="rId90"/>
    <p:sldId id="849" r:id="rId91"/>
    <p:sldId id="851" r:id="rId92"/>
    <p:sldId id="734" r:id="rId93"/>
    <p:sldId id="897" r:id="rId94"/>
    <p:sldId id="853" r:id="rId95"/>
    <p:sldId id="855" r:id="rId96"/>
    <p:sldId id="920" r:id="rId97"/>
    <p:sldId id="921" r:id="rId98"/>
    <p:sldId id="922" r:id="rId99"/>
    <p:sldId id="923" r:id="rId100"/>
    <p:sldId id="857" r:id="rId101"/>
    <p:sldId id="858" r:id="rId102"/>
    <p:sldId id="859" r:id="rId103"/>
    <p:sldId id="860" r:id="rId104"/>
    <p:sldId id="861" r:id="rId105"/>
    <p:sldId id="862" r:id="rId106"/>
    <p:sldId id="863" r:id="rId107"/>
    <p:sldId id="864" r:id="rId108"/>
    <p:sldId id="865" r:id="rId109"/>
    <p:sldId id="866" r:id="rId110"/>
    <p:sldId id="867" r:id="rId111"/>
    <p:sldId id="868" r:id="rId112"/>
    <p:sldId id="869" r:id="rId113"/>
    <p:sldId id="870" r:id="rId114"/>
    <p:sldId id="871" r:id="rId115"/>
    <p:sldId id="872" r:id="rId116"/>
    <p:sldId id="873" r:id="rId117"/>
    <p:sldId id="874" r:id="rId118"/>
    <p:sldId id="875" r:id="rId119"/>
    <p:sldId id="876" r:id="rId120"/>
    <p:sldId id="882" r:id="rId121"/>
    <p:sldId id="883" r:id="rId122"/>
    <p:sldId id="884" r:id="rId123"/>
    <p:sldId id="885" r:id="rId124"/>
    <p:sldId id="887" r:id="rId125"/>
    <p:sldId id="888" r:id="rId126"/>
    <p:sldId id="889" r:id="rId127"/>
    <p:sldId id="890" r:id="rId128"/>
    <p:sldId id="891" r:id="rId129"/>
    <p:sldId id="892" r:id="rId130"/>
    <p:sldId id="893" r:id="rId131"/>
    <p:sldId id="894" r:id="rId132"/>
    <p:sldId id="895" r:id="rId133"/>
    <p:sldId id="896" r:id="rId134"/>
    <p:sldId id="898" r:id="rId135"/>
    <p:sldId id="901" r:id="rId136"/>
    <p:sldId id="900" r:id="rId137"/>
    <p:sldId id="902" r:id="rId138"/>
    <p:sldId id="903" r:id="rId139"/>
    <p:sldId id="904" r:id="rId140"/>
    <p:sldId id="905" r:id="rId141"/>
    <p:sldId id="906" r:id="rId142"/>
    <p:sldId id="907" r:id="rId143"/>
    <p:sldId id="908" r:id="rId144"/>
    <p:sldId id="909" r:id="rId145"/>
    <p:sldId id="910" r:id="rId146"/>
    <p:sldId id="710" r:id="rId147"/>
    <p:sldId id="787" r:id="rId148"/>
    <p:sldId id="788" r:id="rId1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7" autoAdjust="0"/>
    <p:restoredTop sz="94717" autoAdjust="0"/>
  </p:normalViewPr>
  <p:slideViewPr>
    <p:cSldViewPr snapToGrid="0" snapToObjects="1">
      <p:cViewPr varScale="1">
        <p:scale>
          <a:sx n="107" d="100"/>
          <a:sy n="107" d="100"/>
        </p:scale>
        <p:origin x="1536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63" Type="http://schemas.openxmlformats.org/officeDocument/2006/relationships/slide" Target="slides/slide60.xml"/><Relationship Id="rId84" Type="http://schemas.openxmlformats.org/officeDocument/2006/relationships/slide" Target="slides/slide81.xml"/><Relationship Id="rId138" Type="http://schemas.openxmlformats.org/officeDocument/2006/relationships/slide" Target="slides/slide135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53" Type="http://schemas.openxmlformats.org/officeDocument/2006/relationships/slide" Target="slides/slide50.xml"/><Relationship Id="rId74" Type="http://schemas.openxmlformats.org/officeDocument/2006/relationships/slide" Target="slides/slide71.xml"/><Relationship Id="rId128" Type="http://schemas.openxmlformats.org/officeDocument/2006/relationships/slide" Target="slides/slide125.xml"/><Relationship Id="rId149" Type="http://schemas.openxmlformats.org/officeDocument/2006/relationships/slide" Target="slides/slide146.xml"/><Relationship Id="rId5" Type="http://schemas.openxmlformats.org/officeDocument/2006/relationships/slide" Target="slides/slide2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134" Type="http://schemas.openxmlformats.org/officeDocument/2006/relationships/slide" Target="slides/slide131.xml"/><Relationship Id="rId139" Type="http://schemas.openxmlformats.org/officeDocument/2006/relationships/slide" Target="slides/slide13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50" Type="http://schemas.openxmlformats.org/officeDocument/2006/relationships/notesMaster" Target="notesMasters/notesMaster1.xml"/><Relationship Id="rId155" Type="http://schemas.openxmlformats.org/officeDocument/2006/relationships/tableStyles" Target="tableStyles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24" Type="http://schemas.openxmlformats.org/officeDocument/2006/relationships/slide" Target="slides/slide121.xml"/><Relationship Id="rId129" Type="http://schemas.openxmlformats.org/officeDocument/2006/relationships/slide" Target="slides/slide126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40" Type="http://schemas.openxmlformats.org/officeDocument/2006/relationships/slide" Target="slides/slide137.xml"/><Relationship Id="rId145" Type="http://schemas.openxmlformats.org/officeDocument/2006/relationships/slide" Target="slides/slide14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49" Type="http://schemas.openxmlformats.org/officeDocument/2006/relationships/slide" Target="slides/slide46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44" Type="http://schemas.openxmlformats.org/officeDocument/2006/relationships/slide" Target="slides/slide41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130" Type="http://schemas.openxmlformats.org/officeDocument/2006/relationships/slide" Target="slides/slide127.xml"/><Relationship Id="rId135" Type="http://schemas.openxmlformats.org/officeDocument/2006/relationships/slide" Target="slides/slide132.xml"/><Relationship Id="rId151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slide" Target="slides/slide122.xml"/><Relationship Id="rId141" Type="http://schemas.openxmlformats.org/officeDocument/2006/relationships/slide" Target="slides/slide138.xml"/><Relationship Id="rId146" Type="http://schemas.openxmlformats.org/officeDocument/2006/relationships/slide" Target="slides/slide14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slide" Target="slides/slide128.xml"/><Relationship Id="rId136" Type="http://schemas.openxmlformats.org/officeDocument/2006/relationships/slide" Target="slides/slide133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52" Type="http://schemas.openxmlformats.org/officeDocument/2006/relationships/presProps" Target="pres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26" Type="http://schemas.openxmlformats.org/officeDocument/2006/relationships/slide" Target="slides/slide123.xml"/><Relationship Id="rId147" Type="http://schemas.openxmlformats.org/officeDocument/2006/relationships/slide" Target="slides/slide14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142" Type="http://schemas.openxmlformats.org/officeDocument/2006/relationships/slide" Target="slides/slide139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116" Type="http://schemas.openxmlformats.org/officeDocument/2006/relationships/slide" Target="slides/slide113.xml"/><Relationship Id="rId137" Type="http://schemas.openxmlformats.org/officeDocument/2006/relationships/slide" Target="slides/slide13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slide" Target="slides/slide108.xml"/><Relationship Id="rId132" Type="http://schemas.openxmlformats.org/officeDocument/2006/relationships/slide" Target="slides/slide129.xml"/><Relationship Id="rId153" Type="http://schemas.openxmlformats.org/officeDocument/2006/relationships/viewProps" Target="viewProps.xml"/><Relationship Id="rId15" Type="http://schemas.openxmlformats.org/officeDocument/2006/relationships/slide" Target="slides/slide12.xml"/><Relationship Id="rId36" Type="http://schemas.openxmlformats.org/officeDocument/2006/relationships/slide" Target="slides/slide33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27" Type="http://schemas.openxmlformats.org/officeDocument/2006/relationships/slide" Target="slides/slide12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52" Type="http://schemas.openxmlformats.org/officeDocument/2006/relationships/slide" Target="slides/slide49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143" Type="http://schemas.openxmlformats.org/officeDocument/2006/relationships/slide" Target="slides/slide140.xml"/><Relationship Id="rId148" Type="http://schemas.openxmlformats.org/officeDocument/2006/relationships/slide" Target="slides/slide145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26" Type="http://schemas.openxmlformats.org/officeDocument/2006/relationships/slide" Target="slides/slide23.xml"/><Relationship Id="rId47" Type="http://schemas.openxmlformats.org/officeDocument/2006/relationships/slide" Target="slides/slide44.xml"/><Relationship Id="rId68" Type="http://schemas.openxmlformats.org/officeDocument/2006/relationships/slide" Target="slides/slide65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slide" Target="slides/slide130.xml"/><Relationship Id="rId154" Type="http://schemas.openxmlformats.org/officeDocument/2006/relationships/theme" Target="theme/theme1.xml"/><Relationship Id="rId16" Type="http://schemas.openxmlformats.org/officeDocument/2006/relationships/slide" Target="slides/slide13.xml"/><Relationship Id="rId37" Type="http://schemas.openxmlformats.org/officeDocument/2006/relationships/slide" Target="slides/slide34.xml"/><Relationship Id="rId58" Type="http://schemas.openxmlformats.org/officeDocument/2006/relationships/slide" Target="slides/slide55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44" Type="http://schemas.openxmlformats.org/officeDocument/2006/relationships/slide" Target="slides/slide141.xml"/><Relationship Id="rId90" Type="http://schemas.openxmlformats.org/officeDocument/2006/relationships/slide" Target="slides/slide8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962E2-1D92-43F1-851B-30BF3C34494B}" type="datetimeFigureOut">
              <a:rPr lang="en-US" smtClean="0"/>
              <a:pPr/>
              <a:t>7/16/24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2B075-5A87-4704-9CA9-63A4FEE6FE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01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38674-DFCB-794A-BA37-76D783D017DF}" type="datetimeFigureOut">
              <a:rPr lang="en-US" smtClean="0"/>
              <a:t>7/16/24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202D6-2081-5443-88B1-C270CA5F7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93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69DC8-CEC9-AD41-8BBA-03CFC8D06966}" type="datetimeFigureOut">
              <a:rPr lang="en-US" smtClean="0"/>
              <a:pPr/>
              <a:t>7/16/24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C3F5-9306-1248-A7D8-EAF305378C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69DC8-CEC9-AD41-8BBA-03CFC8D06966}" type="datetimeFigureOut">
              <a:rPr lang="en-US" smtClean="0"/>
              <a:pPr/>
              <a:t>7/16/24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C3F5-9306-1248-A7D8-EAF305378C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69DC8-CEC9-AD41-8BBA-03CFC8D06966}" type="datetimeFigureOut">
              <a:rPr lang="en-US" smtClean="0"/>
              <a:pPr/>
              <a:t>7/16/24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C3F5-9306-1248-A7D8-EAF305378C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4140-898C-7240-8270-70FD202B17EB}" type="datetimeFigureOut">
              <a:rPr lang="en-US" smtClean="0"/>
              <a:pPr/>
              <a:t>7/16/24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8F9-EB0B-A644-8572-B4F2F5BC4D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4140-898C-7240-8270-70FD202B17EB}" type="datetimeFigureOut">
              <a:rPr lang="en-US" smtClean="0"/>
              <a:pPr/>
              <a:t>7/16/24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8F9-EB0B-A644-8572-B4F2F5BC4D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4140-898C-7240-8270-70FD202B17EB}" type="datetimeFigureOut">
              <a:rPr lang="en-US" smtClean="0"/>
              <a:pPr/>
              <a:t>7/16/24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8F9-EB0B-A644-8572-B4F2F5BC4D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4140-898C-7240-8270-70FD202B17EB}" type="datetimeFigureOut">
              <a:rPr lang="en-US" smtClean="0"/>
              <a:pPr/>
              <a:t>7/16/24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8F9-EB0B-A644-8572-B4F2F5BC4D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4140-898C-7240-8270-70FD202B17EB}" type="datetimeFigureOut">
              <a:rPr lang="en-US" smtClean="0"/>
              <a:pPr/>
              <a:t>7/16/24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8F9-EB0B-A644-8572-B4F2F5BC4D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4140-898C-7240-8270-70FD202B17EB}" type="datetimeFigureOut">
              <a:rPr lang="en-US" smtClean="0"/>
              <a:pPr/>
              <a:t>7/16/24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8F9-EB0B-A644-8572-B4F2F5BC4D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4140-898C-7240-8270-70FD202B17EB}" type="datetimeFigureOut">
              <a:rPr lang="en-US" smtClean="0"/>
              <a:pPr/>
              <a:t>7/16/24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8F9-EB0B-A644-8572-B4F2F5BC4D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4140-898C-7240-8270-70FD202B17EB}" type="datetimeFigureOut">
              <a:rPr lang="en-US" smtClean="0"/>
              <a:pPr/>
              <a:t>7/16/24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8F9-EB0B-A644-8572-B4F2F5BC4D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69DC8-CEC9-AD41-8BBA-03CFC8D06966}" type="datetimeFigureOut">
              <a:rPr lang="en-US" smtClean="0"/>
              <a:pPr/>
              <a:t>7/16/24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C3F5-9306-1248-A7D8-EAF305378C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4140-898C-7240-8270-70FD202B17EB}" type="datetimeFigureOut">
              <a:rPr lang="en-US" smtClean="0"/>
              <a:pPr/>
              <a:t>7/16/24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8F9-EB0B-A644-8572-B4F2F5BC4D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4140-898C-7240-8270-70FD202B17EB}" type="datetimeFigureOut">
              <a:rPr lang="en-US" smtClean="0"/>
              <a:pPr/>
              <a:t>7/16/24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8F9-EB0B-A644-8572-B4F2F5BC4D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4140-898C-7240-8270-70FD202B17EB}" type="datetimeFigureOut">
              <a:rPr lang="en-US" smtClean="0"/>
              <a:pPr/>
              <a:t>7/16/24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8F9-EB0B-A644-8572-B4F2F5BC4D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3752460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4140-898C-7240-8270-70FD202B17EB}" type="datetimeFigureOut">
              <a:rPr lang="en-US" smtClean="0"/>
              <a:pPr/>
              <a:t>7/16/24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8F9-EB0B-A644-8572-B4F2F5BC4D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4140-898C-7240-8270-70FD202B17EB}" type="datetimeFigureOut">
              <a:rPr lang="en-US" smtClean="0"/>
              <a:pPr/>
              <a:t>7/16/24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8F9-EB0B-A644-8572-B4F2F5BC4D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4140-898C-7240-8270-70FD202B17EB}" type="datetimeFigureOut">
              <a:rPr lang="en-US" smtClean="0"/>
              <a:pPr/>
              <a:t>7/16/24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8F9-EB0B-A644-8572-B4F2F5BC4D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4140-898C-7240-8270-70FD202B17EB}" type="datetimeFigureOut">
              <a:rPr lang="en-US" smtClean="0"/>
              <a:pPr/>
              <a:t>7/16/24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8F9-EB0B-A644-8572-B4F2F5BC4D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4140-898C-7240-8270-70FD202B17EB}" type="datetimeFigureOut">
              <a:rPr lang="en-US" smtClean="0"/>
              <a:pPr/>
              <a:t>7/16/24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8F9-EB0B-A644-8572-B4F2F5BC4D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4140-898C-7240-8270-70FD202B17EB}" type="datetimeFigureOut">
              <a:rPr lang="en-US" smtClean="0"/>
              <a:pPr/>
              <a:t>7/16/24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8F9-EB0B-A644-8572-B4F2F5BC4D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69DC8-CEC9-AD41-8BBA-03CFC8D06966}" type="datetimeFigureOut">
              <a:rPr lang="en-US" smtClean="0"/>
              <a:pPr/>
              <a:t>7/16/24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C3F5-9306-1248-A7D8-EAF305378C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4140-898C-7240-8270-70FD202B17EB}" type="datetimeFigureOut">
              <a:rPr lang="en-US" smtClean="0"/>
              <a:pPr/>
              <a:t>7/16/24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8F9-EB0B-A644-8572-B4F2F5BC4D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4140-898C-7240-8270-70FD202B17EB}" type="datetimeFigureOut">
              <a:rPr lang="en-US" smtClean="0"/>
              <a:pPr/>
              <a:t>7/16/24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1B28F9-EB0B-A644-8572-B4F2F5BC4D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4140-898C-7240-8270-70FD202B17EB}" type="datetimeFigureOut">
              <a:rPr lang="en-US" smtClean="0"/>
              <a:pPr/>
              <a:t>7/16/24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8F9-EB0B-A644-8572-B4F2F5BC4D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4140-898C-7240-8270-70FD202B17EB}" type="datetimeFigureOut">
              <a:rPr lang="en-US" smtClean="0"/>
              <a:pPr/>
              <a:t>7/16/24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8F9-EB0B-A644-8572-B4F2F5BC4D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4140-898C-7240-8270-70FD202B17EB}" type="datetimeFigureOut">
              <a:rPr lang="en-US" smtClean="0"/>
              <a:pPr/>
              <a:t>7/16/24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28F9-EB0B-A644-8572-B4F2F5BC4D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375246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69DC8-CEC9-AD41-8BBA-03CFC8D06966}" type="datetimeFigureOut">
              <a:rPr lang="en-US" smtClean="0"/>
              <a:pPr/>
              <a:t>7/16/24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C3F5-9306-1248-A7D8-EAF305378C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69DC8-CEC9-AD41-8BBA-03CFC8D06966}" type="datetimeFigureOut">
              <a:rPr lang="en-US" smtClean="0"/>
              <a:pPr/>
              <a:t>7/16/24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C3F5-9306-1248-A7D8-EAF305378C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69DC8-CEC9-AD41-8BBA-03CFC8D06966}" type="datetimeFigureOut">
              <a:rPr lang="en-US" smtClean="0"/>
              <a:pPr/>
              <a:t>7/16/24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C3F5-9306-1248-A7D8-EAF305378C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69DC8-CEC9-AD41-8BBA-03CFC8D06966}" type="datetimeFigureOut">
              <a:rPr lang="en-US" smtClean="0"/>
              <a:pPr/>
              <a:t>7/16/24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C3F5-9306-1248-A7D8-EAF305378C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69DC8-CEC9-AD41-8BBA-03CFC8D06966}" type="datetimeFigureOut">
              <a:rPr lang="en-US" smtClean="0"/>
              <a:pPr/>
              <a:t>7/16/24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C3F5-9306-1248-A7D8-EAF305378C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69DC8-CEC9-AD41-8BBA-03CFC8D06966}" type="datetimeFigureOut">
              <a:rPr lang="en-US" smtClean="0"/>
              <a:pPr/>
              <a:t>7/16/24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C3F5-9306-1248-A7D8-EAF305378C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69DC8-CEC9-AD41-8BBA-03CFC8D06966}" type="datetimeFigureOut">
              <a:rPr lang="en-US" smtClean="0"/>
              <a:pPr/>
              <a:t>7/16/24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EC3F5-9306-1248-A7D8-EAF305378C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4140-898C-7240-8270-70FD202B17EB}" type="datetimeFigureOut">
              <a:rPr lang="en-US" smtClean="0"/>
              <a:pPr/>
              <a:t>7/16/24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B28F9-EB0B-A644-8572-B4F2F5BC4D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DB69DC8-CEC9-AD41-8BBA-03CFC8D06966}" type="datetimeFigureOut">
              <a:rPr lang="en-US" smtClean="0"/>
              <a:pPr/>
              <a:t>7/16/24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EEEC3F5-9306-1248-A7D8-EAF305378C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458107" y="1521954"/>
            <a:ext cx="4606388" cy="1204306"/>
          </a:xfrm>
        </p:spPr>
        <p:txBody>
          <a:bodyPr/>
          <a:lstStyle/>
          <a:p>
            <a:r>
              <a:rPr lang="en-US" dirty="0">
                <a:solidFill>
                  <a:srgbClr val="F96A1B"/>
                </a:solidFill>
              </a:rPr>
              <a:t>Scams, Hustles, and Other “Fair” Games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955153" y="1783214"/>
            <a:ext cx="6511131" cy="1113106"/>
          </a:xfrm>
        </p:spPr>
        <p:txBody>
          <a:bodyPr>
            <a:noAutofit/>
          </a:bodyPr>
          <a:lstStyle/>
          <a:p>
            <a:r>
              <a:rPr lang="en-US" sz="1800" dirty="0"/>
              <a:t>Arthur T. Benjamin</a:t>
            </a:r>
            <a:br>
              <a:rPr lang="en-US" sz="1800" dirty="0"/>
            </a:br>
            <a:r>
              <a:rPr lang="en-US" sz="1800" cap="none" dirty="0"/>
              <a:t>Smallwood Family Professor of Mathematics</a:t>
            </a:r>
            <a:br>
              <a:rPr lang="en-US" sz="1800" cap="none" dirty="0"/>
            </a:br>
            <a:r>
              <a:rPr lang="en-US" sz="1800" cap="none" dirty="0"/>
              <a:t>Harvey </a:t>
            </a:r>
            <a:r>
              <a:rPr lang="en-US" sz="1800" cap="none" dirty="0" err="1"/>
              <a:t>Mudd</a:t>
            </a:r>
            <a:r>
              <a:rPr lang="en-US" sz="1800" cap="none" dirty="0"/>
              <a:t> College</a:t>
            </a:r>
            <a:br>
              <a:rPr lang="en-US" sz="1800" cap="none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17838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90" y="444500"/>
            <a:ext cx="877551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A = 6, 6, 2, 2, 2, 2</a:t>
            </a:r>
          </a:p>
          <a:p>
            <a:pPr algn="ctr"/>
            <a:r>
              <a:rPr lang="en-US" sz="3600" b="1" dirty="0"/>
              <a:t>B = 3, 3, 3, 3, 3, 3</a:t>
            </a:r>
          </a:p>
          <a:p>
            <a:pPr algn="ctr"/>
            <a:r>
              <a:rPr lang="en-US" sz="3600" b="1" dirty="0"/>
              <a:t>C = 4, 4, 4, 4, 0, 0</a:t>
            </a:r>
          </a:p>
          <a:p>
            <a:pPr algn="ctr"/>
            <a:r>
              <a:rPr lang="en-US" sz="3600" b="1" dirty="0"/>
              <a:t>D = 5, 5, 5, 1, 1, 1</a:t>
            </a:r>
          </a:p>
          <a:p>
            <a:pPr algn="ctr"/>
            <a:endParaRPr lang="en-US" sz="3600" b="1" dirty="0"/>
          </a:p>
          <a:p>
            <a:r>
              <a:rPr lang="en-US" sz="3600" dirty="0"/>
              <a:t>We each pick a die.</a:t>
            </a:r>
          </a:p>
          <a:p>
            <a:r>
              <a:rPr lang="en-US" sz="3600" dirty="0"/>
              <a:t>Whoever rolls the higher number wins. </a:t>
            </a:r>
          </a:p>
          <a:p>
            <a:r>
              <a:rPr lang="en-US" sz="3600" dirty="0"/>
              <a:t>Which die would you like?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roup"/>
          <p:cNvGrpSpPr/>
          <p:nvPr/>
        </p:nvGrpSpPr>
        <p:grpSpPr>
          <a:xfrm>
            <a:off x="1745835" y="452633"/>
            <a:ext cx="5059765" cy="5059765"/>
            <a:chOff x="0" y="0"/>
            <a:chExt cx="7196108" cy="7196108"/>
          </a:xfrm>
        </p:grpSpPr>
        <p:pic>
          <p:nvPicPr>
            <p:cNvPr id="164" name="Image" descr="Image"/>
            <p:cNvPicPr>
              <a:picLocks noChangeAspect="1"/>
            </p:cNvPicPr>
            <p:nvPr/>
          </p:nvPicPr>
          <p:blipFill>
            <a:blip r:embed="rId2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7196109" cy="71961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5" name="Rectangle"/>
            <p:cNvSpPr/>
            <p:nvPr/>
          </p:nvSpPr>
          <p:spPr>
            <a:xfrm>
              <a:off x="1160606" y="6672492"/>
              <a:ext cx="4874897" cy="519384"/>
            </a:xfrm>
            <a:prstGeom prst="rect">
              <a:avLst/>
            </a:prstGeom>
            <a:blipFill rotWithShape="1">
              <a:blip r:embed="rId3">
                <a:grayscl/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12"/>
            </a:p>
          </p:txBody>
        </p:sp>
      </p:grpSp>
      <p:sp>
        <p:nvSpPr>
          <p:cNvPr id="167" name="Circle"/>
          <p:cNvSpPr/>
          <p:nvPr/>
        </p:nvSpPr>
        <p:spPr>
          <a:xfrm>
            <a:off x="3882159" y="2703979"/>
            <a:ext cx="787116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168" name="Circle"/>
          <p:cNvSpPr/>
          <p:nvPr/>
        </p:nvSpPr>
        <p:spPr>
          <a:xfrm>
            <a:off x="2240124" y="2703979"/>
            <a:ext cx="787115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169" name="Circle"/>
          <p:cNvSpPr/>
          <p:nvPr/>
        </p:nvSpPr>
        <p:spPr>
          <a:xfrm>
            <a:off x="4714812" y="4306588"/>
            <a:ext cx="787116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170" name="Circle"/>
          <p:cNvSpPr/>
          <p:nvPr/>
        </p:nvSpPr>
        <p:spPr>
          <a:xfrm>
            <a:off x="3049507" y="3548508"/>
            <a:ext cx="787115" cy="787917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171" name="Circle"/>
          <p:cNvSpPr/>
          <p:nvPr/>
        </p:nvSpPr>
        <p:spPr>
          <a:xfrm>
            <a:off x="4714812" y="1844249"/>
            <a:ext cx="787116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172" name="Circle"/>
          <p:cNvSpPr/>
          <p:nvPr/>
        </p:nvSpPr>
        <p:spPr>
          <a:xfrm>
            <a:off x="3049507" y="1859450"/>
            <a:ext cx="787115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173" name="Circle"/>
          <p:cNvSpPr/>
          <p:nvPr/>
        </p:nvSpPr>
        <p:spPr>
          <a:xfrm>
            <a:off x="3049508" y="2703979"/>
            <a:ext cx="787115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174" name="Rounded Rectangle"/>
          <p:cNvSpPr/>
          <p:nvPr/>
        </p:nvSpPr>
        <p:spPr>
          <a:xfrm>
            <a:off x="2930153" y="874132"/>
            <a:ext cx="1025825" cy="4447612"/>
          </a:xfrm>
          <a:prstGeom prst="roundRect">
            <a:avLst>
              <a:gd name="adj" fmla="val 13370"/>
            </a:avLst>
          </a:prstGeom>
          <a:ln w="114300">
            <a:solidFill>
              <a:srgbClr val="4F81BD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175" name="Circle"/>
          <p:cNvSpPr/>
          <p:nvPr/>
        </p:nvSpPr>
        <p:spPr>
          <a:xfrm>
            <a:off x="3049508" y="1014923"/>
            <a:ext cx="787115" cy="787917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176" name="Circle"/>
          <p:cNvSpPr/>
          <p:nvPr/>
        </p:nvSpPr>
        <p:spPr>
          <a:xfrm>
            <a:off x="3049507" y="4294810"/>
            <a:ext cx="787115" cy="787917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177" name="V: Vertical Bingo"/>
          <p:cNvSpPr txBox="1"/>
          <p:nvPr/>
        </p:nvSpPr>
        <p:spPr>
          <a:xfrm>
            <a:off x="0" y="5790942"/>
            <a:ext cx="9144001" cy="764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6400"/>
            </a:lvl1pPr>
          </a:lstStyle>
          <a:p>
            <a:pPr algn="ctr"/>
            <a:r>
              <a:rPr sz="4500" dirty="0"/>
              <a:t>V: Vertical Bingo</a:t>
            </a:r>
          </a:p>
        </p:txBody>
      </p:sp>
    </p:spTree>
    <p:extLst>
      <p:ext uri="{BB962C8B-B14F-4D97-AF65-F5344CB8AC3E}">
        <p14:creationId xmlns:p14="http://schemas.microsoft.com/office/powerpoint/2010/main" val="726253170"/>
      </p:ext>
    </p:extLst>
  </p:cSld>
  <p:clrMapOvr>
    <a:masterClrMapping/>
  </p:clrMapOvr>
  <p:transition spd="slow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roup"/>
          <p:cNvGrpSpPr/>
          <p:nvPr/>
        </p:nvGrpSpPr>
        <p:grpSpPr>
          <a:xfrm>
            <a:off x="1745835" y="452633"/>
            <a:ext cx="5059765" cy="5059765"/>
            <a:chOff x="0" y="0"/>
            <a:chExt cx="7196108" cy="7196108"/>
          </a:xfrm>
        </p:grpSpPr>
        <p:pic>
          <p:nvPicPr>
            <p:cNvPr id="179" name="Image" descr="Image"/>
            <p:cNvPicPr>
              <a:picLocks noChangeAspect="1"/>
            </p:cNvPicPr>
            <p:nvPr/>
          </p:nvPicPr>
          <p:blipFill>
            <a:blip r:embed="rId2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7196109" cy="71961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0" name="Rectangle"/>
            <p:cNvSpPr/>
            <p:nvPr/>
          </p:nvSpPr>
          <p:spPr>
            <a:xfrm>
              <a:off x="1160606" y="6672492"/>
              <a:ext cx="4874897" cy="519384"/>
            </a:xfrm>
            <a:prstGeom prst="rect">
              <a:avLst/>
            </a:prstGeom>
            <a:blipFill rotWithShape="1">
              <a:blip r:embed="rId3">
                <a:grayscl/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12"/>
            </a:p>
          </p:txBody>
        </p:sp>
      </p:grpSp>
      <p:sp>
        <p:nvSpPr>
          <p:cNvPr id="182" name="Circle"/>
          <p:cNvSpPr/>
          <p:nvPr/>
        </p:nvSpPr>
        <p:spPr>
          <a:xfrm>
            <a:off x="3882159" y="2703979"/>
            <a:ext cx="787116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183" name="Circle"/>
          <p:cNvSpPr/>
          <p:nvPr/>
        </p:nvSpPr>
        <p:spPr>
          <a:xfrm>
            <a:off x="2240124" y="2703979"/>
            <a:ext cx="787115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184" name="Circle"/>
          <p:cNvSpPr/>
          <p:nvPr/>
        </p:nvSpPr>
        <p:spPr>
          <a:xfrm>
            <a:off x="4714812" y="4306588"/>
            <a:ext cx="787116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185" name="Circle"/>
          <p:cNvSpPr/>
          <p:nvPr/>
        </p:nvSpPr>
        <p:spPr>
          <a:xfrm>
            <a:off x="3049507" y="3548508"/>
            <a:ext cx="787115" cy="787917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186" name="Circle"/>
          <p:cNvSpPr/>
          <p:nvPr/>
        </p:nvSpPr>
        <p:spPr>
          <a:xfrm>
            <a:off x="4714812" y="1844249"/>
            <a:ext cx="787116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187" name="Circle"/>
          <p:cNvSpPr/>
          <p:nvPr/>
        </p:nvSpPr>
        <p:spPr>
          <a:xfrm>
            <a:off x="3049508" y="2703979"/>
            <a:ext cx="787115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188" name="Circle"/>
          <p:cNvSpPr/>
          <p:nvPr/>
        </p:nvSpPr>
        <p:spPr>
          <a:xfrm>
            <a:off x="3049508" y="1014923"/>
            <a:ext cx="787115" cy="787917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189" name="Circle"/>
          <p:cNvSpPr/>
          <p:nvPr/>
        </p:nvSpPr>
        <p:spPr>
          <a:xfrm>
            <a:off x="3049507" y="4294810"/>
            <a:ext cx="787115" cy="787917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190" name="D: Diagonal Bingo"/>
          <p:cNvSpPr txBox="1"/>
          <p:nvPr/>
        </p:nvSpPr>
        <p:spPr>
          <a:xfrm>
            <a:off x="0" y="5790942"/>
            <a:ext cx="9144001" cy="764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6400"/>
            </a:lvl1pPr>
          </a:lstStyle>
          <a:p>
            <a:pPr algn="ctr"/>
            <a:r>
              <a:rPr sz="4500" dirty="0"/>
              <a:t>D: Diagonal Bingo</a:t>
            </a:r>
          </a:p>
        </p:txBody>
      </p:sp>
      <p:sp>
        <p:nvSpPr>
          <p:cNvPr id="191" name="Circle"/>
          <p:cNvSpPr/>
          <p:nvPr/>
        </p:nvSpPr>
        <p:spPr>
          <a:xfrm>
            <a:off x="4714812" y="2647921"/>
            <a:ext cx="787116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192" name="Circle"/>
          <p:cNvSpPr/>
          <p:nvPr/>
        </p:nvSpPr>
        <p:spPr>
          <a:xfrm>
            <a:off x="5518484" y="1040577"/>
            <a:ext cx="787116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193" name="Circle"/>
          <p:cNvSpPr/>
          <p:nvPr/>
        </p:nvSpPr>
        <p:spPr>
          <a:xfrm>
            <a:off x="2156538" y="4294810"/>
            <a:ext cx="787115" cy="787917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</p:spTree>
    <p:extLst>
      <p:ext uri="{BB962C8B-B14F-4D97-AF65-F5344CB8AC3E}">
        <p14:creationId xmlns:p14="http://schemas.microsoft.com/office/powerpoint/2010/main" val="1987462289"/>
      </p:ext>
    </p:extLst>
  </p:cSld>
  <p:clrMapOvr>
    <a:masterClrMapping/>
  </p:clrMapOvr>
  <p:transition spd="slow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roup"/>
          <p:cNvGrpSpPr/>
          <p:nvPr/>
        </p:nvGrpSpPr>
        <p:grpSpPr>
          <a:xfrm>
            <a:off x="1745835" y="452633"/>
            <a:ext cx="5059765" cy="5059765"/>
            <a:chOff x="0" y="0"/>
            <a:chExt cx="7196108" cy="7196108"/>
          </a:xfrm>
        </p:grpSpPr>
        <p:pic>
          <p:nvPicPr>
            <p:cNvPr id="195" name="Image" descr="Image"/>
            <p:cNvPicPr>
              <a:picLocks noChangeAspect="1"/>
            </p:cNvPicPr>
            <p:nvPr/>
          </p:nvPicPr>
          <p:blipFill>
            <a:blip r:embed="rId2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7196109" cy="71961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6" name="Rectangle"/>
            <p:cNvSpPr/>
            <p:nvPr/>
          </p:nvSpPr>
          <p:spPr>
            <a:xfrm>
              <a:off x="1160606" y="6672492"/>
              <a:ext cx="4874897" cy="519384"/>
            </a:xfrm>
            <a:prstGeom prst="rect">
              <a:avLst/>
            </a:prstGeom>
            <a:blipFill rotWithShape="1">
              <a:blip r:embed="rId3">
                <a:grayscl/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12"/>
            </a:p>
          </p:txBody>
        </p:sp>
      </p:grpSp>
      <p:sp>
        <p:nvSpPr>
          <p:cNvPr id="198" name="Circle"/>
          <p:cNvSpPr/>
          <p:nvPr/>
        </p:nvSpPr>
        <p:spPr>
          <a:xfrm>
            <a:off x="3882159" y="2703979"/>
            <a:ext cx="787116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199" name="Circle"/>
          <p:cNvSpPr/>
          <p:nvPr/>
        </p:nvSpPr>
        <p:spPr>
          <a:xfrm>
            <a:off x="2240124" y="2703979"/>
            <a:ext cx="787115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00" name="Circle"/>
          <p:cNvSpPr/>
          <p:nvPr/>
        </p:nvSpPr>
        <p:spPr>
          <a:xfrm>
            <a:off x="4714812" y="4306588"/>
            <a:ext cx="787116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01" name="Circle"/>
          <p:cNvSpPr/>
          <p:nvPr/>
        </p:nvSpPr>
        <p:spPr>
          <a:xfrm>
            <a:off x="3049507" y="3548508"/>
            <a:ext cx="787115" cy="787917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02" name="Circle"/>
          <p:cNvSpPr/>
          <p:nvPr/>
        </p:nvSpPr>
        <p:spPr>
          <a:xfrm>
            <a:off x="4714812" y="1844249"/>
            <a:ext cx="787116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03" name="Circle"/>
          <p:cNvSpPr/>
          <p:nvPr/>
        </p:nvSpPr>
        <p:spPr>
          <a:xfrm>
            <a:off x="3049507" y="1859450"/>
            <a:ext cx="787115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04" name="Circle"/>
          <p:cNvSpPr/>
          <p:nvPr/>
        </p:nvSpPr>
        <p:spPr>
          <a:xfrm>
            <a:off x="3049508" y="2703979"/>
            <a:ext cx="787115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05" name="Rounded Rectangle"/>
          <p:cNvSpPr/>
          <p:nvPr/>
        </p:nvSpPr>
        <p:spPr>
          <a:xfrm>
            <a:off x="2930153" y="874132"/>
            <a:ext cx="1025825" cy="4447612"/>
          </a:xfrm>
          <a:prstGeom prst="roundRect">
            <a:avLst>
              <a:gd name="adj" fmla="val 13370"/>
            </a:avLst>
          </a:prstGeom>
          <a:ln w="114300">
            <a:solidFill>
              <a:srgbClr val="4F81BD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06" name="Circle"/>
          <p:cNvSpPr/>
          <p:nvPr/>
        </p:nvSpPr>
        <p:spPr>
          <a:xfrm>
            <a:off x="3049508" y="1014923"/>
            <a:ext cx="787115" cy="787917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07" name="Circle"/>
          <p:cNvSpPr/>
          <p:nvPr/>
        </p:nvSpPr>
        <p:spPr>
          <a:xfrm>
            <a:off x="3049507" y="4294810"/>
            <a:ext cx="787115" cy="787917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08" name="HV: Horizontal and Vertical Bingo"/>
          <p:cNvSpPr txBox="1"/>
          <p:nvPr/>
        </p:nvSpPr>
        <p:spPr>
          <a:xfrm>
            <a:off x="0" y="5790942"/>
            <a:ext cx="9144001" cy="764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6400"/>
            </a:lvl1pPr>
          </a:lstStyle>
          <a:p>
            <a:pPr algn="ctr"/>
            <a:r>
              <a:rPr sz="4500" dirty="0"/>
              <a:t>HV: Horizontal and Vertical Bingo</a:t>
            </a:r>
          </a:p>
        </p:txBody>
      </p:sp>
      <p:sp>
        <p:nvSpPr>
          <p:cNvPr id="209" name="Rounded Rectangle"/>
          <p:cNvSpPr/>
          <p:nvPr/>
        </p:nvSpPr>
        <p:spPr>
          <a:xfrm>
            <a:off x="1885993" y="2651453"/>
            <a:ext cx="4779449" cy="892969"/>
          </a:xfrm>
          <a:prstGeom prst="roundRect">
            <a:avLst>
              <a:gd name="adj" fmla="val 15000"/>
            </a:avLst>
          </a:prstGeom>
          <a:ln w="114300">
            <a:solidFill>
              <a:srgbClr val="4F81BD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10" name="Circle"/>
          <p:cNvSpPr/>
          <p:nvPr/>
        </p:nvSpPr>
        <p:spPr>
          <a:xfrm>
            <a:off x="4714812" y="2647921"/>
            <a:ext cx="787116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11" name="Circle"/>
          <p:cNvSpPr/>
          <p:nvPr/>
        </p:nvSpPr>
        <p:spPr>
          <a:xfrm>
            <a:off x="5518484" y="2647921"/>
            <a:ext cx="787116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</p:spTree>
    <p:extLst>
      <p:ext uri="{BB962C8B-B14F-4D97-AF65-F5344CB8AC3E}">
        <p14:creationId xmlns:p14="http://schemas.microsoft.com/office/powerpoint/2010/main" val="1318045785"/>
      </p:ext>
    </p:extLst>
  </p:cSld>
  <p:clrMapOvr>
    <a:masterClrMapping/>
  </p:clrMapOvr>
  <p:transition spd="slow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roup"/>
          <p:cNvGrpSpPr/>
          <p:nvPr/>
        </p:nvGrpSpPr>
        <p:grpSpPr>
          <a:xfrm>
            <a:off x="1745835" y="452633"/>
            <a:ext cx="5059765" cy="5059765"/>
            <a:chOff x="0" y="0"/>
            <a:chExt cx="7196108" cy="7196108"/>
          </a:xfrm>
        </p:grpSpPr>
        <p:pic>
          <p:nvPicPr>
            <p:cNvPr id="213" name="Image" descr="Image"/>
            <p:cNvPicPr>
              <a:picLocks noChangeAspect="1"/>
            </p:cNvPicPr>
            <p:nvPr/>
          </p:nvPicPr>
          <p:blipFill>
            <a:blip r:embed="rId2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7196109" cy="71961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4" name="Rectangle"/>
            <p:cNvSpPr/>
            <p:nvPr/>
          </p:nvSpPr>
          <p:spPr>
            <a:xfrm>
              <a:off x="1160606" y="6672492"/>
              <a:ext cx="4874897" cy="519384"/>
            </a:xfrm>
            <a:prstGeom prst="rect">
              <a:avLst/>
            </a:prstGeom>
            <a:blipFill rotWithShape="1">
              <a:blip r:embed="rId3">
                <a:grayscl/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12"/>
            </a:p>
          </p:txBody>
        </p:sp>
      </p:grpSp>
      <p:sp>
        <p:nvSpPr>
          <p:cNvPr id="216" name="Circle"/>
          <p:cNvSpPr/>
          <p:nvPr/>
        </p:nvSpPr>
        <p:spPr>
          <a:xfrm>
            <a:off x="3882159" y="2703979"/>
            <a:ext cx="787116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17" name="Circle"/>
          <p:cNvSpPr/>
          <p:nvPr/>
        </p:nvSpPr>
        <p:spPr>
          <a:xfrm>
            <a:off x="2240124" y="2703979"/>
            <a:ext cx="787115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18" name="Circle"/>
          <p:cNvSpPr/>
          <p:nvPr/>
        </p:nvSpPr>
        <p:spPr>
          <a:xfrm>
            <a:off x="4714812" y="4306588"/>
            <a:ext cx="787116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19" name="Circle"/>
          <p:cNvSpPr/>
          <p:nvPr/>
        </p:nvSpPr>
        <p:spPr>
          <a:xfrm>
            <a:off x="3049507" y="3548508"/>
            <a:ext cx="787115" cy="787917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20" name="Circle"/>
          <p:cNvSpPr/>
          <p:nvPr/>
        </p:nvSpPr>
        <p:spPr>
          <a:xfrm>
            <a:off x="4714812" y="1844249"/>
            <a:ext cx="787116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21" name="Circle"/>
          <p:cNvSpPr/>
          <p:nvPr/>
        </p:nvSpPr>
        <p:spPr>
          <a:xfrm>
            <a:off x="3049508" y="2703979"/>
            <a:ext cx="787115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22" name="Circle"/>
          <p:cNvSpPr/>
          <p:nvPr/>
        </p:nvSpPr>
        <p:spPr>
          <a:xfrm>
            <a:off x="3049508" y="1014923"/>
            <a:ext cx="787115" cy="787917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23" name="HD: Horizontal and Diagonal"/>
          <p:cNvSpPr txBox="1"/>
          <p:nvPr/>
        </p:nvSpPr>
        <p:spPr>
          <a:xfrm>
            <a:off x="0" y="5790942"/>
            <a:ext cx="9144001" cy="764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6400"/>
            </a:lvl1pPr>
          </a:lstStyle>
          <a:p>
            <a:pPr algn="ctr"/>
            <a:r>
              <a:rPr sz="4500" dirty="0"/>
              <a:t>HD: Horizontal and Diagonal</a:t>
            </a:r>
          </a:p>
        </p:txBody>
      </p:sp>
      <p:sp>
        <p:nvSpPr>
          <p:cNvPr id="224" name="Circle"/>
          <p:cNvSpPr/>
          <p:nvPr/>
        </p:nvSpPr>
        <p:spPr>
          <a:xfrm>
            <a:off x="4714812" y="2647921"/>
            <a:ext cx="787116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25" name="Circle"/>
          <p:cNvSpPr/>
          <p:nvPr/>
        </p:nvSpPr>
        <p:spPr>
          <a:xfrm>
            <a:off x="5518484" y="2647921"/>
            <a:ext cx="787116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26" name="Circle"/>
          <p:cNvSpPr/>
          <p:nvPr/>
        </p:nvSpPr>
        <p:spPr>
          <a:xfrm>
            <a:off x="5518484" y="1040577"/>
            <a:ext cx="787116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27" name="Circle"/>
          <p:cNvSpPr/>
          <p:nvPr/>
        </p:nvSpPr>
        <p:spPr>
          <a:xfrm>
            <a:off x="2156538" y="4294810"/>
            <a:ext cx="787115" cy="787917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</p:spTree>
    <p:extLst>
      <p:ext uri="{BB962C8B-B14F-4D97-AF65-F5344CB8AC3E}">
        <p14:creationId xmlns:p14="http://schemas.microsoft.com/office/powerpoint/2010/main" val="1411334733"/>
      </p:ext>
    </p:extLst>
  </p:cSld>
  <p:clrMapOvr>
    <a:masterClrMapping/>
  </p:clrMapOvr>
  <p:transition spd="slow"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roup"/>
          <p:cNvGrpSpPr/>
          <p:nvPr/>
        </p:nvGrpSpPr>
        <p:grpSpPr>
          <a:xfrm>
            <a:off x="1745835" y="452633"/>
            <a:ext cx="5059765" cy="5059765"/>
            <a:chOff x="0" y="0"/>
            <a:chExt cx="7196108" cy="7196108"/>
          </a:xfrm>
        </p:grpSpPr>
        <p:pic>
          <p:nvPicPr>
            <p:cNvPr id="229" name="Image" descr="Image"/>
            <p:cNvPicPr>
              <a:picLocks noChangeAspect="1"/>
            </p:cNvPicPr>
            <p:nvPr/>
          </p:nvPicPr>
          <p:blipFill>
            <a:blip r:embed="rId2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7196109" cy="71961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0" name="Rectangle"/>
            <p:cNvSpPr/>
            <p:nvPr/>
          </p:nvSpPr>
          <p:spPr>
            <a:xfrm>
              <a:off x="1160606" y="6672492"/>
              <a:ext cx="4874897" cy="519384"/>
            </a:xfrm>
            <a:prstGeom prst="rect">
              <a:avLst/>
            </a:prstGeom>
            <a:blipFill rotWithShape="1">
              <a:blip r:embed="rId3">
                <a:grayscl/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12"/>
            </a:p>
          </p:txBody>
        </p:sp>
      </p:grpSp>
      <p:sp>
        <p:nvSpPr>
          <p:cNvPr id="232" name="Circle"/>
          <p:cNvSpPr/>
          <p:nvPr/>
        </p:nvSpPr>
        <p:spPr>
          <a:xfrm>
            <a:off x="3882159" y="2703979"/>
            <a:ext cx="787116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33" name="Circle"/>
          <p:cNvSpPr/>
          <p:nvPr/>
        </p:nvSpPr>
        <p:spPr>
          <a:xfrm>
            <a:off x="4714812" y="4306588"/>
            <a:ext cx="787116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34" name="Circle"/>
          <p:cNvSpPr/>
          <p:nvPr/>
        </p:nvSpPr>
        <p:spPr>
          <a:xfrm>
            <a:off x="3049507" y="3548508"/>
            <a:ext cx="787115" cy="787917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35" name="Circle"/>
          <p:cNvSpPr/>
          <p:nvPr/>
        </p:nvSpPr>
        <p:spPr>
          <a:xfrm>
            <a:off x="4714812" y="1844249"/>
            <a:ext cx="787116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36" name="Circle"/>
          <p:cNvSpPr/>
          <p:nvPr/>
        </p:nvSpPr>
        <p:spPr>
          <a:xfrm>
            <a:off x="3049507" y="1859450"/>
            <a:ext cx="787115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37" name="Circle"/>
          <p:cNvSpPr/>
          <p:nvPr/>
        </p:nvSpPr>
        <p:spPr>
          <a:xfrm>
            <a:off x="3049508" y="2703979"/>
            <a:ext cx="787115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38" name="Circle"/>
          <p:cNvSpPr/>
          <p:nvPr/>
        </p:nvSpPr>
        <p:spPr>
          <a:xfrm>
            <a:off x="3049508" y="1014923"/>
            <a:ext cx="787115" cy="787917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39" name="Circle"/>
          <p:cNvSpPr/>
          <p:nvPr/>
        </p:nvSpPr>
        <p:spPr>
          <a:xfrm>
            <a:off x="3049507" y="4294810"/>
            <a:ext cx="787115" cy="787917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40" name="VD: Vertical and Diagonal"/>
          <p:cNvSpPr txBox="1"/>
          <p:nvPr/>
        </p:nvSpPr>
        <p:spPr>
          <a:xfrm>
            <a:off x="0" y="5790942"/>
            <a:ext cx="9144001" cy="764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6400"/>
            </a:lvl1pPr>
          </a:lstStyle>
          <a:p>
            <a:r>
              <a:rPr sz="4500"/>
              <a:t>VD: Vertical and Diagonal</a:t>
            </a:r>
          </a:p>
        </p:txBody>
      </p:sp>
      <p:sp>
        <p:nvSpPr>
          <p:cNvPr id="241" name="Circle"/>
          <p:cNvSpPr/>
          <p:nvPr/>
        </p:nvSpPr>
        <p:spPr>
          <a:xfrm>
            <a:off x="4714812" y="2647921"/>
            <a:ext cx="787116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42" name="Circle"/>
          <p:cNvSpPr/>
          <p:nvPr/>
        </p:nvSpPr>
        <p:spPr>
          <a:xfrm>
            <a:off x="5518484" y="1040577"/>
            <a:ext cx="787116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43" name="Circle"/>
          <p:cNvSpPr/>
          <p:nvPr/>
        </p:nvSpPr>
        <p:spPr>
          <a:xfrm>
            <a:off x="2156538" y="4294810"/>
            <a:ext cx="787115" cy="787917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</p:spTree>
    <p:extLst>
      <p:ext uri="{BB962C8B-B14F-4D97-AF65-F5344CB8AC3E}">
        <p14:creationId xmlns:p14="http://schemas.microsoft.com/office/powerpoint/2010/main" val="1345976416"/>
      </p:ext>
    </p:extLst>
  </p:cSld>
  <p:clrMapOvr>
    <a:masterClrMapping/>
  </p:clrMapOvr>
  <p:transition spd="slow"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roup"/>
          <p:cNvGrpSpPr/>
          <p:nvPr/>
        </p:nvGrpSpPr>
        <p:grpSpPr>
          <a:xfrm>
            <a:off x="1745835" y="452633"/>
            <a:ext cx="5059765" cy="5059765"/>
            <a:chOff x="0" y="0"/>
            <a:chExt cx="7196108" cy="7196108"/>
          </a:xfrm>
        </p:grpSpPr>
        <p:pic>
          <p:nvPicPr>
            <p:cNvPr id="245" name="Image" descr="Image"/>
            <p:cNvPicPr>
              <a:picLocks noChangeAspect="1"/>
            </p:cNvPicPr>
            <p:nvPr/>
          </p:nvPicPr>
          <p:blipFill>
            <a:blip r:embed="rId2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7196109" cy="71961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6" name="Rectangle"/>
            <p:cNvSpPr/>
            <p:nvPr/>
          </p:nvSpPr>
          <p:spPr>
            <a:xfrm>
              <a:off x="1160606" y="6672492"/>
              <a:ext cx="4874897" cy="519384"/>
            </a:xfrm>
            <a:prstGeom prst="rect">
              <a:avLst/>
            </a:prstGeom>
            <a:blipFill rotWithShape="1">
              <a:blip r:embed="rId3">
                <a:grayscl/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12"/>
            </a:p>
          </p:txBody>
        </p:sp>
      </p:grpSp>
      <p:sp>
        <p:nvSpPr>
          <p:cNvPr id="248" name="Circle"/>
          <p:cNvSpPr/>
          <p:nvPr/>
        </p:nvSpPr>
        <p:spPr>
          <a:xfrm>
            <a:off x="3882159" y="2703979"/>
            <a:ext cx="787116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49" name="Circle"/>
          <p:cNvSpPr/>
          <p:nvPr/>
        </p:nvSpPr>
        <p:spPr>
          <a:xfrm>
            <a:off x="2240124" y="2703979"/>
            <a:ext cx="787115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50" name="Circle"/>
          <p:cNvSpPr/>
          <p:nvPr/>
        </p:nvSpPr>
        <p:spPr>
          <a:xfrm>
            <a:off x="4714812" y="4306588"/>
            <a:ext cx="787116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51" name="Circle"/>
          <p:cNvSpPr/>
          <p:nvPr/>
        </p:nvSpPr>
        <p:spPr>
          <a:xfrm>
            <a:off x="3049507" y="3548508"/>
            <a:ext cx="787115" cy="787917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52" name="Circle"/>
          <p:cNvSpPr/>
          <p:nvPr/>
        </p:nvSpPr>
        <p:spPr>
          <a:xfrm>
            <a:off x="4714812" y="1844249"/>
            <a:ext cx="787116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53" name="Circle"/>
          <p:cNvSpPr/>
          <p:nvPr/>
        </p:nvSpPr>
        <p:spPr>
          <a:xfrm>
            <a:off x="3049507" y="1859450"/>
            <a:ext cx="787115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54" name="Circle"/>
          <p:cNvSpPr/>
          <p:nvPr/>
        </p:nvSpPr>
        <p:spPr>
          <a:xfrm>
            <a:off x="3049508" y="2703979"/>
            <a:ext cx="787115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55" name="Circle"/>
          <p:cNvSpPr/>
          <p:nvPr/>
        </p:nvSpPr>
        <p:spPr>
          <a:xfrm>
            <a:off x="3049508" y="1014923"/>
            <a:ext cx="787115" cy="787917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56" name="Circle"/>
          <p:cNvSpPr/>
          <p:nvPr/>
        </p:nvSpPr>
        <p:spPr>
          <a:xfrm>
            <a:off x="3049507" y="4294810"/>
            <a:ext cx="787115" cy="787917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57" name="HVD: All 3 Bingos"/>
          <p:cNvSpPr txBox="1"/>
          <p:nvPr/>
        </p:nvSpPr>
        <p:spPr>
          <a:xfrm>
            <a:off x="0" y="5790942"/>
            <a:ext cx="9144001" cy="764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6400"/>
            </a:lvl1pPr>
          </a:lstStyle>
          <a:p>
            <a:pPr algn="ctr"/>
            <a:r>
              <a:rPr sz="4500" dirty="0"/>
              <a:t>HVD: All 3 Bingos</a:t>
            </a:r>
          </a:p>
        </p:txBody>
      </p:sp>
      <p:sp>
        <p:nvSpPr>
          <p:cNvPr id="258" name="Circle"/>
          <p:cNvSpPr/>
          <p:nvPr/>
        </p:nvSpPr>
        <p:spPr>
          <a:xfrm>
            <a:off x="4714812" y="2647921"/>
            <a:ext cx="787116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59" name="Circle"/>
          <p:cNvSpPr/>
          <p:nvPr/>
        </p:nvSpPr>
        <p:spPr>
          <a:xfrm>
            <a:off x="5518484" y="2647921"/>
            <a:ext cx="787116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60" name="Circle"/>
          <p:cNvSpPr/>
          <p:nvPr/>
        </p:nvSpPr>
        <p:spPr>
          <a:xfrm>
            <a:off x="5518484" y="1040577"/>
            <a:ext cx="787116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261" name="Circle"/>
          <p:cNvSpPr/>
          <p:nvPr/>
        </p:nvSpPr>
        <p:spPr>
          <a:xfrm>
            <a:off x="2156538" y="4294810"/>
            <a:ext cx="787115" cy="787917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</p:spTree>
    <p:extLst>
      <p:ext uri="{BB962C8B-B14F-4D97-AF65-F5344CB8AC3E}">
        <p14:creationId xmlns:p14="http://schemas.microsoft.com/office/powerpoint/2010/main" val="232886214"/>
      </p:ext>
    </p:extLst>
  </p:cSld>
  <p:clrMapOvr>
    <a:masterClrMapping/>
  </p:clrMapOvr>
  <p:transition spd="slow"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ingle Card Results"/>
          <p:cNvSpPr txBox="1"/>
          <p:nvPr/>
        </p:nvSpPr>
        <p:spPr>
          <a:xfrm>
            <a:off x="160735" y="223638"/>
            <a:ext cx="9144001" cy="764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6400">
                <a:solidFill>
                  <a:srgbClr val="0433FF"/>
                </a:solidFill>
              </a:defRPr>
            </a:lvl1pPr>
          </a:lstStyle>
          <a:p>
            <a:r>
              <a:rPr sz="4500" dirty="0">
                <a:solidFill>
                  <a:schemeClr val="accent2"/>
                </a:solidFill>
              </a:rPr>
              <a:t>Single Card Results</a:t>
            </a:r>
          </a:p>
        </p:txBody>
      </p:sp>
      <p:sp>
        <p:nvSpPr>
          <p:cNvPr id="264" name="When playing with a single card,  the chance what are the chances that your Bingo ends up in each of these shapes?…"/>
          <p:cNvSpPr txBox="1"/>
          <p:nvPr/>
        </p:nvSpPr>
        <p:spPr>
          <a:xfrm>
            <a:off x="0" y="2340776"/>
            <a:ext cx="9144001" cy="1426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l">
              <a:defRPr sz="6400"/>
            </a:pPr>
            <a:r>
              <a:rPr sz="2800" dirty="0"/>
              <a:t>When playing with a single card, what are the chances that your Bingo ends up in each of these shapes?</a:t>
            </a:r>
          </a:p>
          <a:p>
            <a:pPr>
              <a:defRPr sz="6400"/>
            </a:pPr>
            <a:r>
              <a:rPr sz="3200" dirty="0"/>
              <a:t>H, V, D, HV, HD, VD, HVD</a:t>
            </a:r>
          </a:p>
        </p:txBody>
      </p:sp>
    </p:spTree>
    <p:extLst>
      <p:ext uri="{BB962C8B-B14F-4D97-AF65-F5344CB8AC3E}">
        <p14:creationId xmlns:p14="http://schemas.microsoft.com/office/powerpoint/2010/main" val="1403393864"/>
      </p:ext>
    </p:extLst>
  </p:cSld>
  <p:clrMapOvr>
    <a:masterClrMapping/>
  </p:clrMapOvr>
  <p:transition spd="slow"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Results when N cards are used"/>
          <p:cNvSpPr txBox="1"/>
          <p:nvPr/>
        </p:nvSpPr>
        <p:spPr>
          <a:xfrm>
            <a:off x="402167" y="466540"/>
            <a:ext cx="8643608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6400"/>
            </a:lvl1pPr>
          </a:lstStyle>
          <a:p>
            <a:r>
              <a:rPr sz="3200" dirty="0">
                <a:solidFill>
                  <a:srgbClr val="F96A1B"/>
                </a:solidFill>
              </a:rPr>
              <a:t>Results when N cards are used</a:t>
            </a:r>
          </a:p>
        </p:txBody>
      </p:sp>
      <p:graphicFrame>
        <p:nvGraphicFramePr>
          <p:cNvPr id="267" name="Table"/>
          <p:cNvGraphicFramePr/>
          <p:nvPr>
            <p:extLst>
              <p:ext uri="{D42A27DB-BD31-4B8C-83A1-F6EECF244321}">
                <p14:modId xmlns:p14="http://schemas.microsoft.com/office/powerpoint/2010/main" val="843173377"/>
              </p:ext>
            </p:extLst>
          </p:nvPr>
        </p:nvGraphicFramePr>
        <p:xfrm>
          <a:off x="1062631" y="1298732"/>
          <a:ext cx="6762592" cy="3999258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845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5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5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53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53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53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53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352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N</a:t>
                      </a:r>
                    </a:p>
                  </a:txBody>
                  <a:tcPr marL="31681" marR="31681" marT="31681" marB="31681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H</a:t>
                      </a:r>
                    </a:p>
                  </a:txBody>
                  <a:tcPr marL="31681" marR="31681" marT="31681" marB="31681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V</a:t>
                      </a:r>
                    </a:p>
                  </a:txBody>
                  <a:tcPr marL="31681" marR="31681" marT="31681" marB="31681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D</a:t>
                      </a:r>
                    </a:p>
                  </a:txBody>
                  <a:tcPr marL="31681" marR="31681" marT="31681" marB="31681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HV</a:t>
                      </a:r>
                    </a:p>
                  </a:txBody>
                  <a:tcPr marL="31681" marR="31681" marT="31681" marB="31681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HD</a:t>
                      </a:r>
                    </a:p>
                  </a:txBody>
                  <a:tcPr marL="31681" marR="31681" marT="31681" marB="31681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VD</a:t>
                      </a:r>
                    </a:p>
                  </a:txBody>
                  <a:tcPr marL="31681" marR="31681" marT="31681" marB="31681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HVD</a:t>
                      </a:r>
                    </a:p>
                  </a:txBody>
                  <a:tcPr marL="31681" marR="31681" marT="31681" marB="31681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52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 dirty="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1* </a:t>
                      </a:r>
                    </a:p>
                  </a:txBody>
                  <a:tcPr marL="31681" marR="31681" marT="31681" marB="31681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200"/>
                    </a:p>
                  </a:txBody>
                  <a:tcPr marL="31681" marR="31681" marT="31681" marB="31681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200"/>
                    </a:p>
                  </a:txBody>
                  <a:tcPr marL="31681" marR="31681" marT="31681" marB="31681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200"/>
                    </a:p>
                  </a:txBody>
                  <a:tcPr marL="31681" marR="31681" marT="31681" marB="31681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200"/>
                    </a:p>
                  </a:txBody>
                  <a:tcPr marL="31681" marR="31681" marT="31681" marB="31681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200"/>
                    </a:p>
                  </a:txBody>
                  <a:tcPr marL="31681" marR="31681" marT="31681" marB="31681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200"/>
                    </a:p>
                  </a:txBody>
                  <a:tcPr marL="31681" marR="31681" marT="31681" marB="31681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200"/>
                    </a:p>
                  </a:txBody>
                  <a:tcPr marL="31681" marR="31681" marT="31681" marB="31681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52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 dirty="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1</a:t>
                      </a:r>
                    </a:p>
                  </a:txBody>
                  <a:tcPr marL="31681" marR="31681" marT="31681" marB="31681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200"/>
                    </a:p>
                  </a:txBody>
                  <a:tcPr marL="31681" marR="31681" marT="31681" marB="31681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200"/>
                    </a:p>
                  </a:txBody>
                  <a:tcPr marL="31681" marR="31681" marT="31681" marB="31681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200"/>
                    </a:p>
                  </a:txBody>
                  <a:tcPr marL="31681" marR="31681" marT="31681" marB="31681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200"/>
                    </a:p>
                  </a:txBody>
                  <a:tcPr marL="31681" marR="31681" marT="31681" marB="31681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200"/>
                    </a:p>
                  </a:txBody>
                  <a:tcPr marL="31681" marR="31681" marT="31681" marB="31681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200"/>
                    </a:p>
                  </a:txBody>
                  <a:tcPr marL="31681" marR="31681" marT="31681" marB="31681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200"/>
                    </a:p>
                  </a:txBody>
                  <a:tcPr marL="31681" marR="31681" marT="31681" marB="31681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52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 dirty="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1000</a:t>
                      </a:r>
                    </a:p>
                  </a:txBody>
                  <a:tcPr marL="31681" marR="31681" marT="31681" marB="31681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200"/>
                    </a:p>
                  </a:txBody>
                  <a:tcPr marL="31681" marR="31681" marT="31681" marB="31681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200"/>
                    </a:p>
                  </a:txBody>
                  <a:tcPr marL="31681" marR="31681" marT="31681" marB="31681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200"/>
                    </a:p>
                  </a:txBody>
                  <a:tcPr marL="31681" marR="31681" marT="31681" marB="31681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200"/>
                    </a:p>
                  </a:txBody>
                  <a:tcPr marL="31681" marR="31681" marT="31681" marB="31681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200"/>
                    </a:p>
                  </a:txBody>
                  <a:tcPr marL="31681" marR="31681" marT="31681" marB="31681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200"/>
                    </a:p>
                  </a:txBody>
                  <a:tcPr marL="31681" marR="31681" marT="31681" marB="31681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200"/>
                    </a:p>
                  </a:txBody>
                  <a:tcPr marL="31681" marR="31681" marT="31681" marB="31681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52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 dirty="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^</a:t>
                      </a:r>
                    </a:p>
                  </a:txBody>
                  <a:tcPr marL="31681" marR="31681" marT="31681" marB="31681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200"/>
                        <a:t>^^^</a:t>
                      </a:r>
                    </a:p>
                  </a:txBody>
                  <a:tcPr marL="31681" marR="31681" marT="31681" marB="31681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200"/>
                        <a:t>does </a:t>
                      </a:r>
                    </a:p>
                  </a:txBody>
                  <a:tcPr marL="31681" marR="31681" marT="31681" marB="31681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200"/>
                        <a:t>not</a:t>
                      </a:r>
                    </a:p>
                  </a:txBody>
                  <a:tcPr marL="31681" marR="31681" marT="31681" marB="31681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200"/>
                        <a:t>use</a:t>
                      </a:r>
                    </a:p>
                  </a:txBody>
                  <a:tcPr marL="31681" marR="31681" marT="31681" marB="31681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200"/>
                        <a:t>the</a:t>
                      </a:r>
                    </a:p>
                  </a:txBody>
                  <a:tcPr marL="31681" marR="31681" marT="31681" marB="31681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200"/>
                        <a:t>free</a:t>
                      </a:r>
                    </a:p>
                  </a:txBody>
                  <a:tcPr marL="31681" marR="31681" marT="31681" marB="31681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200"/>
                        <a:t>space</a:t>
                      </a:r>
                    </a:p>
                  </a:txBody>
                  <a:tcPr marL="31681" marR="31681" marT="31681" marB="31681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52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 dirty="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1*</a:t>
                      </a:r>
                    </a:p>
                  </a:txBody>
                  <a:tcPr marL="31681" marR="31681" marT="31681" marB="31681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200"/>
                    </a:p>
                  </a:txBody>
                  <a:tcPr marL="31681" marR="31681" marT="31681" marB="31681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200"/>
                    </a:p>
                  </a:txBody>
                  <a:tcPr marL="31681" marR="31681" marT="31681" marB="31681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200"/>
                    </a:p>
                  </a:txBody>
                  <a:tcPr marL="31681" marR="31681" marT="31681" marB="31681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200"/>
                    </a:p>
                  </a:txBody>
                  <a:tcPr marL="31681" marR="31681" marT="31681" marB="31681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200"/>
                    </a:p>
                  </a:txBody>
                  <a:tcPr marL="31681" marR="31681" marT="31681" marB="31681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200"/>
                    </a:p>
                  </a:txBody>
                  <a:tcPr marL="31681" marR="31681" marT="31681" marB="31681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200"/>
                    </a:p>
                  </a:txBody>
                  <a:tcPr marL="31681" marR="31681" marT="31681" marB="31681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352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 dirty="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1</a:t>
                      </a:r>
                    </a:p>
                  </a:txBody>
                  <a:tcPr marL="31681" marR="31681" marT="31681" marB="31681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200"/>
                    </a:p>
                  </a:txBody>
                  <a:tcPr marL="31681" marR="31681" marT="31681" marB="31681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200"/>
                    </a:p>
                  </a:txBody>
                  <a:tcPr marL="31681" marR="31681" marT="31681" marB="31681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200"/>
                    </a:p>
                  </a:txBody>
                  <a:tcPr marL="31681" marR="31681" marT="31681" marB="31681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200"/>
                    </a:p>
                  </a:txBody>
                  <a:tcPr marL="31681" marR="31681" marT="31681" marB="31681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200"/>
                    </a:p>
                  </a:txBody>
                  <a:tcPr marL="31681" marR="31681" marT="31681" marB="31681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200"/>
                    </a:p>
                  </a:txBody>
                  <a:tcPr marL="31681" marR="31681" marT="31681" marB="31681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200"/>
                    </a:p>
                  </a:txBody>
                  <a:tcPr marL="31681" marR="31681" marT="31681" marB="31681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352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 dirty="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1000</a:t>
                      </a:r>
                    </a:p>
                  </a:txBody>
                  <a:tcPr marL="31681" marR="31681" marT="31681" marB="31681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 b="1"/>
                      </a:pPr>
                      <a:endParaRPr sz="2200"/>
                    </a:p>
                  </a:txBody>
                  <a:tcPr marL="31681" marR="31681" marT="31681" marB="31681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 b="1"/>
                      </a:pPr>
                      <a:endParaRPr sz="2200"/>
                    </a:p>
                  </a:txBody>
                  <a:tcPr marL="31681" marR="31681" marT="31681" marB="31681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 b="1"/>
                      </a:pPr>
                      <a:endParaRPr sz="2200"/>
                    </a:p>
                  </a:txBody>
                  <a:tcPr marL="31681" marR="31681" marT="31681" marB="31681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200"/>
                    </a:p>
                  </a:txBody>
                  <a:tcPr marL="31681" marR="31681" marT="31681" marB="31681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200"/>
                    </a:p>
                  </a:txBody>
                  <a:tcPr marL="31681" marR="31681" marT="31681" marB="31681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200"/>
                    </a:p>
                  </a:txBody>
                  <a:tcPr marL="31681" marR="31681" marT="31681" marB="31681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200"/>
                    </a:p>
                  </a:txBody>
                  <a:tcPr marL="31681" marR="31681" marT="31681" marB="31681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352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400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  <a:endParaRPr sz="2500" dirty="0">
                        <a:solidFill>
                          <a:schemeClr val="bg1"/>
                        </a:solidFill>
                      </a:endParaRPr>
                    </a:p>
                  </a:txBody>
                  <a:tcPr marL="31681" marR="31681" marT="31681" marB="31681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200"/>
                    </a:p>
                  </a:txBody>
                  <a:tcPr marL="31681" marR="31681" marT="31681" marB="31681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200"/>
                    </a:p>
                  </a:txBody>
                  <a:tcPr marL="31681" marR="31681" marT="31681" marB="31681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200"/>
                    </a:p>
                  </a:txBody>
                  <a:tcPr marL="31681" marR="31681" marT="31681" marB="31681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200"/>
                    </a:p>
                  </a:txBody>
                  <a:tcPr marL="31681" marR="31681" marT="31681" marB="31681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200"/>
                    </a:p>
                  </a:txBody>
                  <a:tcPr marL="31681" marR="31681" marT="31681" marB="31681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200"/>
                    </a:p>
                  </a:txBody>
                  <a:tcPr marL="31681" marR="31681" marT="31681" marB="31681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200" dirty="0"/>
                    </a:p>
                  </a:txBody>
                  <a:tcPr marL="31681" marR="31681" marT="31681" marB="31681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68" name="*Exact Calculation"/>
          <p:cNvSpPr txBox="1"/>
          <p:nvPr/>
        </p:nvSpPr>
        <p:spPr>
          <a:xfrm>
            <a:off x="3010019" y="6234478"/>
            <a:ext cx="1675239" cy="318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600" dirty="0"/>
              <a:t>*Exact Calculation</a:t>
            </a:r>
          </a:p>
        </p:txBody>
      </p:sp>
    </p:spTree>
    <p:extLst>
      <p:ext uri="{BB962C8B-B14F-4D97-AF65-F5344CB8AC3E}">
        <p14:creationId xmlns:p14="http://schemas.microsoft.com/office/powerpoint/2010/main" val="1027777247"/>
      </p:ext>
    </p:extLst>
  </p:cSld>
  <p:clrMapOvr>
    <a:masterClrMapping/>
  </p:clrMapOvr>
  <p:transition spd="slow"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Results when N cards are used"/>
          <p:cNvSpPr txBox="1"/>
          <p:nvPr/>
        </p:nvSpPr>
        <p:spPr>
          <a:xfrm>
            <a:off x="402167" y="466540"/>
            <a:ext cx="8643608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6400"/>
            </a:lvl1pPr>
          </a:lstStyle>
          <a:p>
            <a:r>
              <a:rPr sz="3200" dirty="0">
                <a:solidFill>
                  <a:schemeClr val="accent2"/>
                </a:solidFill>
              </a:rPr>
              <a:t>Results when N cards are used</a:t>
            </a:r>
          </a:p>
        </p:txBody>
      </p:sp>
      <p:graphicFrame>
        <p:nvGraphicFramePr>
          <p:cNvPr id="271" name="Table"/>
          <p:cNvGraphicFramePr/>
          <p:nvPr>
            <p:extLst>
              <p:ext uri="{D42A27DB-BD31-4B8C-83A1-F6EECF244321}">
                <p14:modId xmlns:p14="http://schemas.microsoft.com/office/powerpoint/2010/main" val="241482564"/>
              </p:ext>
            </p:extLst>
          </p:nvPr>
        </p:nvGraphicFramePr>
        <p:xfrm>
          <a:off x="872946" y="1173345"/>
          <a:ext cx="7624624" cy="4698782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953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3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3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3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30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30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30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30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98278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N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H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V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D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HV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HD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VD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HVD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1* 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39.41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39.41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13.33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4.97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1.31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1.31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0.26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1000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^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^^^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does 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not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use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the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free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space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1*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1000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 b="1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 b="1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 b="1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400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  <a:endParaRPr sz="2800" dirty="0">
                        <a:solidFill>
                          <a:schemeClr val="bg1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 dirty="0"/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72" name="*Exact Calculation"/>
          <p:cNvSpPr txBox="1"/>
          <p:nvPr/>
        </p:nvSpPr>
        <p:spPr>
          <a:xfrm>
            <a:off x="3010019" y="6234479"/>
            <a:ext cx="1675239" cy="318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600" dirty="0"/>
              <a:t>*Exact Calculation</a:t>
            </a:r>
          </a:p>
        </p:txBody>
      </p:sp>
    </p:spTree>
    <p:extLst>
      <p:ext uri="{BB962C8B-B14F-4D97-AF65-F5344CB8AC3E}">
        <p14:creationId xmlns:p14="http://schemas.microsoft.com/office/powerpoint/2010/main" val="1641217508"/>
      </p:ext>
    </p:extLst>
  </p:cSld>
  <p:clrMapOvr>
    <a:masterClrMapping/>
  </p:clrMapOvr>
  <p:transition spd="slow"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Results when N cards are used…"/>
          <p:cNvSpPr txBox="1"/>
          <p:nvPr/>
        </p:nvSpPr>
        <p:spPr>
          <a:xfrm>
            <a:off x="635000" y="220319"/>
            <a:ext cx="8410775" cy="105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defRPr sz="6400"/>
            </a:pPr>
            <a:r>
              <a:rPr sz="3200" dirty="0">
                <a:solidFill>
                  <a:schemeClr val="accent2"/>
                </a:solidFill>
              </a:rPr>
              <a:t>Results when N cards are used</a:t>
            </a:r>
          </a:p>
          <a:p>
            <a:pPr>
              <a:defRPr sz="6400"/>
            </a:pPr>
            <a:r>
              <a:rPr sz="3200" dirty="0">
                <a:solidFill>
                  <a:schemeClr val="accent2"/>
                </a:solidFill>
              </a:rPr>
              <a:t> (100,000 trials)</a:t>
            </a:r>
          </a:p>
        </p:txBody>
      </p:sp>
      <p:graphicFrame>
        <p:nvGraphicFramePr>
          <p:cNvPr id="275" name="Table"/>
          <p:cNvGraphicFramePr/>
          <p:nvPr>
            <p:extLst>
              <p:ext uri="{D42A27DB-BD31-4B8C-83A1-F6EECF244321}">
                <p14:modId xmlns:p14="http://schemas.microsoft.com/office/powerpoint/2010/main" val="829029618"/>
              </p:ext>
            </p:extLst>
          </p:nvPr>
        </p:nvGraphicFramePr>
        <p:xfrm>
          <a:off x="872946" y="1444388"/>
          <a:ext cx="7624624" cy="4500567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953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3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3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3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30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30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30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30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N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H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V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D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HV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HD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VD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HVD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1* 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39.41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39.41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13.33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4.97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1.31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1.31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0.26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39.62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39.36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13.18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4.97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1.35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1.26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0.26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1000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^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^^^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does 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not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use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the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free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space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1*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1000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 b="1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 b="1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 b="1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400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  <a:endParaRPr sz="28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 dirty="0"/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76" name="*Exact Calculation"/>
          <p:cNvSpPr txBox="1"/>
          <p:nvPr/>
        </p:nvSpPr>
        <p:spPr>
          <a:xfrm>
            <a:off x="3010019" y="6234478"/>
            <a:ext cx="1675239" cy="318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600" dirty="0"/>
              <a:t>*Exact Calculation</a:t>
            </a:r>
          </a:p>
        </p:txBody>
      </p:sp>
    </p:spTree>
    <p:extLst>
      <p:ext uri="{BB962C8B-B14F-4D97-AF65-F5344CB8AC3E}">
        <p14:creationId xmlns:p14="http://schemas.microsoft.com/office/powerpoint/2010/main" val="1855767852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90" y="444500"/>
            <a:ext cx="877551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A = 6, 6, 2, 2, 2, 2</a:t>
            </a:r>
          </a:p>
          <a:p>
            <a:pPr algn="ctr"/>
            <a:r>
              <a:rPr lang="en-US" sz="3600" b="1" dirty="0"/>
              <a:t>B = 3, 3, 3, 3, 3, 3</a:t>
            </a:r>
          </a:p>
          <a:p>
            <a:pPr algn="ctr"/>
            <a:r>
              <a:rPr lang="en-US" sz="3600" b="1" dirty="0"/>
              <a:t>C = 4, 4, 4, 4, 0, 0</a:t>
            </a:r>
          </a:p>
          <a:p>
            <a:pPr algn="ctr"/>
            <a:r>
              <a:rPr lang="en-US" sz="3600" b="1" dirty="0"/>
              <a:t>D = 5, 5, 5, 1, 1, 1</a:t>
            </a:r>
          </a:p>
          <a:p>
            <a:endParaRPr lang="en-US" sz="3600" dirty="0"/>
          </a:p>
          <a:p>
            <a:pPr algn="ctr"/>
            <a:r>
              <a:rPr lang="en-US" sz="3600" dirty="0"/>
              <a:t>If you pick A, then I’ll pick B since</a:t>
            </a:r>
          </a:p>
          <a:p>
            <a:pPr algn="ctr"/>
            <a:r>
              <a:rPr lang="en-US" sz="3600" b="1" dirty="0"/>
              <a:t>P(B &gt; A) = 2/3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New Question:…"/>
          <p:cNvSpPr txBox="1"/>
          <p:nvPr/>
        </p:nvSpPr>
        <p:spPr>
          <a:xfrm>
            <a:off x="612935" y="363017"/>
            <a:ext cx="7918131" cy="351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defRPr sz="6400">
                <a:solidFill>
                  <a:srgbClr val="0433FF"/>
                </a:solidFill>
              </a:defRPr>
            </a:pPr>
            <a:r>
              <a:rPr sz="3200" dirty="0">
                <a:solidFill>
                  <a:schemeClr val="accent3"/>
                </a:solidFill>
              </a:rPr>
              <a:t>New Question:</a:t>
            </a:r>
          </a:p>
          <a:p>
            <a:pPr>
              <a:defRPr sz="6400">
                <a:solidFill>
                  <a:srgbClr val="FF2600"/>
                </a:solidFill>
              </a:defRPr>
            </a:pPr>
            <a:r>
              <a:rPr sz="3200" dirty="0">
                <a:solidFill>
                  <a:schemeClr val="accent2"/>
                </a:solidFill>
              </a:rPr>
              <a:t>Suppose we play with 1000 BINGO cards. Is the </a:t>
            </a:r>
            <a:r>
              <a:rPr sz="3200" i="1" dirty="0">
                <a:solidFill>
                  <a:schemeClr val="accent2"/>
                </a:solidFill>
              </a:rPr>
              <a:t>winning</a:t>
            </a:r>
            <a:r>
              <a:rPr sz="3200" dirty="0">
                <a:solidFill>
                  <a:schemeClr val="accent2"/>
                </a:solidFill>
              </a:rPr>
              <a:t> card more likely to be: </a:t>
            </a:r>
          </a:p>
          <a:p>
            <a:pPr>
              <a:defRPr sz="6400">
                <a:solidFill>
                  <a:srgbClr val="FF2600"/>
                </a:solidFill>
              </a:defRPr>
            </a:pPr>
            <a:endParaRPr sz="3200" dirty="0"/>
          </a:p>
          <a:p>
            <a:pPr>
              <a:defRPr sz="6400">
                <a:solidFill>
                  <a:srgbClr val="0433FF"/>
                </a:solidFill>
              </a:defRPr>
            </a:pPr>
            <a:r>
              <a:rPr sz="3200" dirty="0">
                <a:solidFill>
                  <a:schemeClr val="accent3"/>
                </a:solidFill>
              </a:rPr>
              <a:t>A Horizontal BINGO?</a:t>
            </a:r>
          </a:p>
          <a:p>
            <a:pPr>
              <a:defRPr sz="6400">
                <a:solidFill>
                  <a:srgbClr val="FF2600"/>
                </a:solidFill>
              </a:defRPr>
            </a:pPr>
            <a:r>
              <a:rPr sz="3200" dirty="0">
                <a:solidFill>
                  <a:schemeClr val="accent2"/>
                </a:solidFill>
              </a:rPr>
              <a:t>or</a:t>
            </a:r>
          </a:p>
          <a:p>
            <a:pPr>
              <a:defRPr sz="6400">
                <a:solidFill>
                  <a:srgbClr val="FF2600"/>
                </a:solidFill>
              </a:defRPr>
            </a:pPr>
            <a:r>
              <a:rPr sz="3200" dirty="0">
                <a:solidFill>
                  <a:schemeClr val="accent2"/>
                </a:solidFill>
              </a:rPr>
              <a:t>A Vertical BINGO?</a:t>
            </a:r>
          </a:p>
        </p:txBody>
      </p:sp>
      <p:sp>
        <p:nvSpPr>
          <p:cNvPr id="279" name="Answer: Horizontal (by a lot)"/>
          <p:cNvSpPr txBox="1"/>
          <p:nvPr/>
        </p:nvSpPr>
        <p:spPr>
          <a:xfrm>
            <a:off x="612935" y="4203736"/>
            <a:ext cx="7918131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defRPr sz="6400"/>
            </a:pPr>
            <a:r>
              <a:rPr sz="3200" dirty="0">
                <a:solidFill>
                  <a:schemeClr val="accent3"/>
                </a:solidFill>
              </a:rPr>
              <a:t>Answer: </a:t>
            </a:r>
            <a:r>
              <a:rPr sz="3200" dirty="0">
                <a:solidFill>
                  <a:srgbClr val="F96A1B"/>
                </a:solidFill>
              </a:rPr>
              <a:t>Horizontal (by a lot)</a:t>
            </a:r>
          </a:p>
        </p:txBody>
      </p:sp>
    </p:spTree>
    <p:extLst>
      <p:ext uri="{BB962C8B-B14F-4D97-AF65-F5344CB8AC3E}">
        <p14:creationId xmlns:p14="http://schemas.microsoft.com/office/powerpoint/2010/main" val="1201033242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" grpId="0" animBg="1" advAuto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Results when N cards are used…"/>
          <p:cNvSpPr txBox="1"/>
          <p:nvPr/>
        </p:nvSpPr>
        <p:spPr>
          <a:xfrm>
            <a:off x="529167" y="220319"/>
            <a:ext cx="8516608" cy="105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defRPr sz="6400"/>
            </a:pPr>
            <a:r>
              <a:rPr sz="3200" dirty="0">
                <a:solidFill>
                  <a:schemeClr val="accent2"/>
                </a:solidFill>
              </a:rPr>
              <a:t>Results when N cards are used</a:t>
            </a:r>
          </a:p>
          <a:p>
            <a:pPr>
              <a:defRPr sz="6400"/>
            </a:pPr>
            <a:r>
              <a:rPr sz="3200" dirty="0">
                <a:solidFill>
                  <a:schemeClr val="accent2"/>
                </a:solidFill>
              </a:rPr>
              <a:t> (Single winner:100,000 trials)</a:t>
            </a:r>
          </a:p>
        </p:txBody>
      </p:sp>
      <p:graphicFrame>
        <p:nvGraphicFramePr>
          <p:cNvPr id="282" name="Table"/>
          <p:cNvGraphicFramePr/>
          <p:nvPr>
            <p:extLst>
              <p:ext uri="{D42A27DB-BD31-4B8C-83A1-F6EECF244321}">
                <p14:modId xmlns:p14="http://schemas.microsoft.com/office/powerpoint/2010/main" val="5519222"/>
              </p:ext>
            </p:extLst>
          </p:nvPr>
        </p:nvGraphicFramePr>
        <p:xfrm>
          <a:off x="1062633" y="1638597"/>
          <a:ext cx="7624624" cy="4500567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953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3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3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3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30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30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30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30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N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H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V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D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HV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HD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VD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HVD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1* 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39.41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39.41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13.33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4.97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1.31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1.31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0.26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39.62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39.36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13.18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4.97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1.35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1.26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0.26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1000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54.2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24.5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21.3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0.01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0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0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0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^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^^^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does 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not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use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the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free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space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1*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1000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400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  <a:endParaRPr sz="28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 dirty="0"/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6900141"/>
      </p:ext>
    </p:extLst>
  </p:cSld>
  <p:clrMapOvr>
    <a:masterClrMapping/>
  </p:clrMapOvr>
  <p:transition spd="slow"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Results when N cards are used…"/>
          <p:cNvSpPr txBox="1"/>
          <p:nvPr/>
        </p:nvSpPr>
        <p:spPr>
          <a:xfrm>
            <a:off x="508000" y="220319"/>
            <a:ext cx="8537775" cy="105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defRPr sz="6400"/>
            </a:pPr>
            <a:r>
              <a:rPr sz="3200" dirty="0">
                <a:solidFill>
                  <a:schemeClr val="accent2"/>
                </a:solidFill>
              </a:rPr>
              <a:t>Results when N cards are used</a:t>
            </a:r>
          </a:p>
          <a:p>
            <a:pPr>
              <a:defRPr sz="6400"/>
            </a:pPr>
            <a:r>
              <a:rPr sz="3200" dirty="0">
                <a:solidFill>
                  <a:schemeClr val="accent2"/>
                </a:solidFill>
              </a:rPr>
              <a:t> (Single winner:100,000 trials)</a:t>
            </a:r>
          </a:p>
        </p:txBody>
      </p:sp>
      <p:graphicFrame>
        <p:nvGraphicFramePr>
          <p:cNvPr id="285" name="Table"/>
          <p:cNvGraphicFramePr/>
          <p:nvPr>
            <p:extLst>
              <p:ext uri="{D42A27DB-BD31-4B8C-83A1-F6EECF244321}">
                <p14:modId xmlns:p14="http://schemas.microsoft.com/office/powerpoint/2010/main" val="1191964548"/>
              </p:ext>
            </p:extLst>
          </p:nvPr>
        </p:nvGraphicFramePr>
        <p:xfrm>
          <a:off x="722767" y="1403928"/>
          <a:ext cx="7624624" cy="4500567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953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3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3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3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30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30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30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30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N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H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V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D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HV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HD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VD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HVD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1* 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39.41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39.41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13.33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4.97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1.31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1.31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0.26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39.62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39.36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13.18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4.97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1.35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1.26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0.26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1000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54.2</a:t>
                      </a:r>
                      <a:endParaRPr sz="2500" b="1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24.5</a:t>
                      </a:r>
                      <a:endParaRPr sz="2500" b="1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21.3</a:t>
                      </a:r>
                      <a:endParaRPr sz="2500" b="1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0.01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0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0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0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^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^^^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does 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not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use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the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free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space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1*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1000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400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  <a:endParaRPr sz="28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 dirty="0"/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86" name="H wins more than twice as often as V."/>
          <p:cNvSpPr txBox="1"/>
          <p:nvPr/>
        </p:nvSpPr>
        <p:spPr>
          <a:xfrm>
            <a:off x="1503216" y="6229921"/>
            <a:ext cx="6534442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b="1"/>
            </a:lvl1pPr>
          </a:lstStyle>
          <a:p>
            <a:r>
              <a:rPr sz="3200" dirty="0"/>
              <a:t>H wins more than twice as often as V.</a:t>
            </a:r>
          </a:p>
        </p:txBody>
      </p:sp>
    </p:spTree>
    <p:extLst>
      <p:ext uri="{BB962C8B-B14F-4D97-AF65-F5344CB8AC3E}">
        <p14:creationId xmlns:p14="http://schemas.microsoft.com/office/powerpoint/2010/main" val="298706626"/>
      </p:ext>
    </p:extLst>
  </p:cSld>
  <p:clrMapOvr>
    <a:masterClrMapping/>
  </p:clrMapOvr>
  <p:transition spd="slow"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Results when N cards are used…"/>
          <p:cNvSpPr txBox="1"/>
          <p:nvPr/>
        </p:nvSpPr>
        <p:spPr>
          <a:xfrm>
            <a:off x="635000" y="220319"/>
            <a:ext cx="8410775" cy="105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defRPr sz="6400"/>
            </a:pPr>
            <a:r>
              <a:rPr sz="3200" dirty="0">
                <a:solidFill>
                  <a:schemeClr val="accent2"/>
                </a:solidFill>
              </a:rPr>
              <a:t>Results when N cards are used</a:t>
            </a:r>
          </a:p>
          <a:p>
            <a:pPr>
              <a:defRPr sz="6400"/>
            </a:pPr>
            <a:r>
              <a:rPr sz="3200" dirty="0">
                <a:solidFill>
                  <a:schemeClr val="accent2"/>
                </a:solidFill>
              </a:rPr>
              <a:t> (Single winner:100,000 trials)</a:t>
            </a:r>
          </a:p>
        </p:txBody>
      </p:sp>
      <p:graphicFrame>
        <p:nvGraphicFramePr>
          <p:cNvPr id="289" name="Table"/>
          <p:cNvGraphicFramePr/>
          <p:nvPr>
            <p:extLst>
              <p:ext uri="{D42A27DB-BD31-4B8C-83A1-F6EECF244321}">
                <p14:modId xmlns:p14="http://schemas.microsoft.com/office/powerpoint/2010/main" val="1805903484"/>
              </p:ext>
            </p:extLst>
          </p:nvPr>
        </p:nvGraphicFramePr>
        <p:xfrm>
          <a:off x="852240" y="1412020"/>
          <a:ext cx="7624624" cy="4500567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953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3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3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3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30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30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30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30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N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H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V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D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HV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HD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VD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HVD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1* 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39.41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39.41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13.33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4.97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1.31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1.31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0.26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39.62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39.36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13.18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4.97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1.35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1.26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0.26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1000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54.2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24.5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21.3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0.01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0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0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0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^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^^^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does 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not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use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the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free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space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1*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1000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400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  <a:endParaRPr sz="28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^^^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does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use 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the 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free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 dirty="0"/>
                        <a:t>space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2980143"/>
      </p:ext>
    </p:extLst>
  </p:cSld>
  <p:clrMapOvr>
    <a:masterClrMapping/>
  </p:clrMapOvr>
  <p:transition spd="slow"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Results when N cards are used…"/>
          <p:cNvSpPr txBox="1"/>
          <p:nvPr/>
        </p:nvSpPr>
        <p:spPr>
          <a:xfrm>
            <a:off x="592667" y="220319"/>
            <a:ext cx="8453108" cy="105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defRPr sz="6400"/>
            </a:pPr>
            <a:r>
              <a:rPr sz="3200" dirty="0">
                <a:solidFill>
                  <a:srgbClr val="F96A1B"/>
                </a:solidFill>
              </a:rPr>
              <a:t>Results when N cards are used</a:t>
            </a:r>
          </a:p>
          <a:p>
            <a:pPr>
              <a:defRPr sz="6400"/>
            </a:pPr>
            <a:r>
              <a:rPr sz="3200" dirty="0">
                <a:solidFill>
                  <a:srgbClr val="F96A1B"/>
                </a:solidFill>
              </a:rPr>
              <a:t> (Single winner:100,000 trials)</a:t>
            </a:r>
          </a:p>
        </p:txBody>
      </p:sp>
      <p:graphicFrame>
        <p:nvGraphicFramePr>
          <p:cNvPr id="292" name="Table"/>
          <p:cNvGraphicFramePr/>
          <p:nvPr>
            <p:extLst>
              <p:ext uri="{D42A27DB-BD31-4B8C-83A1-F6EECF244321}">
                <p14:modId xmlns:p14="http://schemas.microsoft.com/office/powerpoint/2010/main" val="1320441495"/>
              </p:ext>
            </p:extLst>
          </p:nvPr>
        </p:nvGraphicFramePr>
        <p:xfrm>
          <a:off x="658031" y="1371560"/>
          <a:ext cx="7624624" cy="4500567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953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3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3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3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30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30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30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30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N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H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V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D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HV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HD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VD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HVD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1* 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39.41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39.41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13.33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4.97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1.31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1.31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0.26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39.62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39.36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13.18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4.97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1.35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1.26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0.26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1000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54.2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24.5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21.3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0.01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0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0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0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^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^^^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does 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not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use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the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free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space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1*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35.87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35.87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20.62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4.13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1.62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1.62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0.28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1000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400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  <a:endParaRPr sz="28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^^^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 dirty="0"/>
                        <a:t>does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use 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the 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 dirty="0"/>
                        <a:t>free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 dirty="0"/>
                        <a:t>space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93" name="*Exact Calculation"/>
          <p:cNvSpPr txBox="1"/>
          <p:nvPr/>
        </p:nvSpPr>
        <p:spPr>
          <a:xfrm>
            <a:off x="3010019" y="6291001"/>
            <a:ext cx="2717027" cy="503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2800" dirty="0"/>
              <a:t>*Exact Calculation</a:t>
            </a:r>
          </a:p>
        </p:txBody>
      </p:sp>
    </p:spTree>
    <p:extLst>
      <p:ext uri="{BB962C8B-B14F-4D97-AF65-F5344CB8AC3E}">
        <p14:creationId xmlns:p14="http://schemas.microsoft.com/office/powerpoint/2010/main" val="1906424298"/>
      </p:ext>
    </p:extLst>
  </p:cSld>
  <p:clrMapOvr>
    <a:masterClrMapping/>
  </p:clrMapOvr>
  <p:transition spd="slow"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Results when N cards are used…"/>
          <p:cNvSpPr txBox="1"/>
          <p:nvPr/>
        </p:nvSpPr>
        <p:spPr>
          <a:xfrm>
            <a:off x="740833" y="220319"/>
            <a:ext cx="8304942" cy="105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defRPr sz="6400"/>
            </a:pPr>
            <a:r>
              <a:rPr sz="3200" dirty="0">
                <a:solidFill>
                  <a:schemeClr val="accent2"/>
                </a:solidFill>
              </a:rPr>
              <a:t>Results when N cards are used</a:t>
            </a:r>
          </a:p>
          <a:p>
            <a:pPr>
              <a:defRPr sz="6400"/>
            </a:pPr>
            <a:r>
              <a:rPr sz="3200" dirty="0">
                <a:solidFill>
                  <a:schemeClr val="accent2"/>
                </a:solidFill>
              </a:rPr>
              <a:t> (Single winner:100,000 trials)</a:t>
            </a:r>
          </a:p>
        </p:txBody>
      </p:sp>
      <p:graphicFrame>
        <p:nvGraphicFramePr>
          <p:cNvPr id="296" name="Table"/>
          <p:cNvGraphicFramePr/>
          <p:nvPr>
            <p:extLst>
              <p:ext uri="{D42A27DB-BD31-4B8C-83A1-F6EECF244321}">
                <p14:modId xmlns:p14="http://schemas.microsoft.com/office/powerpoint/2010/main" val="74084666"/>
              </p:ext>
            </p:extLst>
          </p:nvPr>
        </p:nvGraphicFramePr>
        <p:xfrm>
          <a:off x="860332" y="1355376"/>
          <a:ext cx="7624624" cy="4500567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953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3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3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3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30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30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30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30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N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H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V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D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HV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HD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VD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HVD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1* 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39.41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39.41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13.33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4.97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1.31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1.31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0.26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39.62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39.36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13.18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4.97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1.35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1.26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0.26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1000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54.2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24.5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21.3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0.01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0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0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0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^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^^^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does 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not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use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the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free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space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1*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35.87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35.87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20.62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4.13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1.62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1.62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0.28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36.29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35.54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20.43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4.26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1.64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1.55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0.29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1000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400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  <a:endParaRPr sz="2800" dirty="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^^^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does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use 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the 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free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 dirty="0"/>
                        <a:t>space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7163246"/>
      </p:ext>
    </p:extLst>
  </p:cSld>
  <p:clrMapOvr>
    <a:masterClrMapping/>
  </p:clrMapOvr>
  <p:transition spd="slow"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Results when N cards are used…"/>
          <p:cNvSpPr txBox="1"/>
          <p:nvPr/>
        </p:nvSpPr>
        <p:spPr>
          <a:xfrm>
            <a:off x="740833" y="220319"/>
            <a:ext cx="8304942" cy="105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defRPr sz="6400"/>
            </a:pPr>
            <a:r>
              <a:rPr sz="3200" dirty="0">
                <a:solidFill>
                  <a:schemeClr val="accent2"/>
                </a:solidFill>
              </a:rPr>
              <a:t>Results when N cards are used</a:t>
            </a:r>
          </a:p>
          <a:p>
            <a:pPr>
              <a:defRPr sz="6400"/>
            </a:pPr>
            <a:r>
              <a:rPr sz="3200" dirty="0">
                <a:solidFill>
                  <a:schemeClr val="accent2"/>
                </a:solidFill>
              </a:rPr>
              <a:t> (Single winner:100,000 trials)</a:t>
            </a:r>
          </a:p>
        </p:txBody>
      </p:sp>
      <p:graphicFrame>
        <p:nvGraphicFramePr>
          <p:cNvPr id="299" name="Table"/>
          <p:cNvGraphicFramePr/>
          <p:nvPr>
            <p:extLst>
              <p:ext uri="{D42A27DB-BD31-4B8C-83A1-F6EECF244321}">
                <p14:modId xmlns:p14="http://schemas.microsoft.com/office/powerpoint/2010/main" val="1863692555"/>
              </p:ext>
            </p:extLst>
          </p:nvPr>
        </p:nvGraphicFramePr>
        <p:xfrm>
          <a:off x="740833" y="1428204"/>
          <a:ext cx="7624624" cy="4500567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953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3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3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3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30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30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30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30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N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H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V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D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HV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HD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VD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HVD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1* 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39.41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39.41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13.33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4.97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1.31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1.31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0.26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39.62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39.36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13.18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4.97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1.35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1.26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0.26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1000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54.2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24.5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21.3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0.01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0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0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0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^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^^^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does 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not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use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the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free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space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1*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35.87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35.87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20.62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4.13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1.62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1.62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0.28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36.29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35.54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20.43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4.26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1.64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1.55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0.29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1000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 b="1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21.8</a:t>
                      </a:r>
                      <a:endParaRPr sz="2500" b="1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 b="1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0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0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0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0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400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  <a:endParaRPr sz="28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^^^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 dirty="0"/>
                        <a:t>does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use 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the 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free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 dirty="0"/>
                        <a:t>space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00" name="V is still a big underdog"/>
          <p:cNvSpPr txBox="1"/>
          <p:nvPr/>
        </p:nvSpPr>
        <p:spPr>
          <a:xfrm>
            <a:off x="2990930" y="6196429"/>
            <a:ext cx="4006098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b="1"/>
            </a:lvl1pPr>
          </a:lstStyle>
          <a:p>
            <a:r>
              <a:rPr sz="3200" dirty="0"/>
              <a:t>V is still a big underdog</a:t>
            </a:r>
          </a:p>
        </p:txBody>
      </p:sp>
    </p:spTree>
    <p:extLst>
      <p:ext uri="{BB962C8B-B14F-4D97-AF65-F5344CB8AC3E}">
        <p14:creationId xmlns:p14="http://schemas.microsoft.com/office/powerpoint/2010/main" val="904752957"/>
      </p:ext>
    </p:extLst>
  </p:cSld>
  <p:clrMapOvr>
    <a:masterClrMapping/>
  </p:clrMapOvr>
  <p:transition spd="slow"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Results when N cards are used…"/>
          <p:cNvSpPr txBox="1"/>
          <p:nvPr/>
        </p:nvSpPr>
        <p:spPr>
          <a:xfrm>
            <a:off x="402167" y="220319"/>
            <a:ext cx="8643608" cy="105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defRPr sz="6400"/>
            </a:pPr>
            <a:r>
              <a:rPr sz="3200" dirty="0">
                <a:solidFill>
                  <a:schemeClr val="accent2"/>
                </a:solidFill>
              </a:rPr>
              <a:t>Results when N cards are used</a:t>
            </a:r>
          </a:p>
          <a:p>
            <a:pPr>
              <a:defRPr sz="6400"/>
            </a:pPr>
            <a:r>
              <a:rPr sz="3200" dirty="0">
                <a:solidFill>
                  <a:schemeClr val="accent2"/>
                </a:solidFill>
              </a:rPr>
              <a:t> (Single winner:100,000 trials)</a:t>
            </a:r>
          </a:p>
        </p:txBody>
      </p:sp>
      <p:graphicFrame>
        <p:nvGraphicFramePr>
          <p:cNvPr id="303" name="Table"/>
          <p:cNvGraphicFramePr/>
          <p:nvPr>
            <p:extLst>
              <p:ext uri="{D42A27DB-BD31-4B8C-83A1-F6EECF244321}">
                <p14:modId xmlns:p14="http://schemas.microsoft.com/office/powerpoint/2010/main" val="275581502"/>
              </p:ext>
            </p:extLst>
          </p:nvPr>
        </p:nvGraphicFramePr>
        <p:xfrm>
          <a:off x="1062633" y="1638597"/>
          <a:ext cx="7624624" cy="4500567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953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3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3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3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30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30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30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30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N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H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V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D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HV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HD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VD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HVD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1* 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39.41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39.41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13.33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4.97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1.31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1.31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0.26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39.62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39.36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13.18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4.97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1.35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1.26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0.26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1000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54.2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24.5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21.3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0.01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0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0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0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^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^^^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does 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not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use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the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free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space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1*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35.87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35.87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20.62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4.13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1.62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1.62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0.28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 dirty="0"/>
                        <a:t>36.29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35.54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20.43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4.26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1.64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1.55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0.29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1000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???</a:t>
                      </a:r>
                      <a:endParaRPr sz="2500" b="1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21.8</a:t>
                      </a:r>
                      <a:endParaRPr sz="2500" b="1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???</a:t>
                      </a:r>
                      <a:endParaRPr sz="2500" b="1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0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0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0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0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400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  <a:endParaRPr sz="2800" dirty="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^^^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does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25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use 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the 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/>
                        <a:t>free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2500" dirty="0"/>
                        <a:t>space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04" name="more surprising results later…"/>
          <p:cNvSpPr txBox="1"/>
          <p:nvPr/>
        </p:nvSpPr>
        <p:spPr>
          <a:xfrm>
            <a:off x="2311824" y="6196429"/>
            <a:ext cx="5147243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b="1"/>
            </a:lvl1pPr>
          </a:lstStyle>
          <a:p>
            <a:r>
              <a:rPr sz="3200" dirty="0"/>
              <a:t>more surprising results later…</a:t>
            </a:r>
          </a:p>
        </p:txBody>
      </p:sp>
    </p:spTree>
    <p:extLst>
      <p:ext uri="{BB962C8B-B14F-4D97-AF65-F5344CB8AC3E}">
        <p14:creationId xmlns:p14="http://schemas.microsoft.com/office/powerpoint/2010/main" val="1998727539"/>
      </p:ext>
    </p:extLst>
  </p:cSld>
  <p:clrMapOvr>
    <a:masterClrMapping/>
  </p:clrMapOvr>
  <p:transition spd="slow"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This is the BINGO Paradox:…"/>
          <p:cNvSpPr txBox="1"/>
          <p:nvPr/>
        </p:nvSpPr>
        <p:spPr>
          <a:xfrm>
            <a:off x="612935" y="781059"/>
            <a:ext cx="8294606" cy="351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defRPr sz="6400">
                <a:solidFill>
                  <a:srgbClr val="0433FF"/>
                </a:solidFill>
              </a:defRPr>
            </a:pPr>
            <a:r>
              <a:rPr sz="3200" dirty="0">
                <a:solidFill>
                  <a:schemeClr val="accent3"/>
                </a:solidFill>
              </a:rPr>
              <a:t>This is the BINGO Paradox:</a:t>
            </a:r>
          </a:p>
          <a:p>
            <a:pPr>
              <a:defRPr sz="6400">
                <a:solidFill>
                  <a:srgbClr val="FF2600"/>
                </a:solidFill>
              </a:defRPr>
            </a:pPr>
            <a:r>
              <a:rPr sz="3200" dirty="0">
                <a:solidFill>
                  <a:schemeClr val="accent2"/>
                </a:solidFill>
              </a:rPr>
              <a:t>In the game of BINGO, when many cards are in use, it is much more likely for the winning card to be Horizontal instead of Vertical.</a:t>
            </a:r>
          </a:p>
          <a:p>
            <a:pPr>
              <a:defRPr sz="6400">
                <a:solidFill>
                  <a:srgbClr val="FF2600"/>
                </a:solidFill>
              </a:defRPr>
            </a:pPr>
            <a:endParaRPr sz="3200" dirty="0"/>
          </a:p>
          <a:p>
            <a:pPr>
              <a:defRPr sz="6400">
                <a:solidFill>
                  <a:srgbClr val="FF2600"/>
                </a:solidFill>
              </a:defRPr>
            </a:pPr>
            <a:r>
              <a:rPr sz="3200" dirty="0">
                <a:solidFill>
                  <a:srgbClr val="F96A1B"/>
                </a:solidFill>
              </a:rPr>
              <a:t>This result is true whether or not the cards have a Free Space.  </a:t>
            </a:r>
          </a:p>
        </p:txBody>
      </p:sp>
      <p:sp>
        <p:nvSpPr>
          <p:cNvPr id="332" name="Why?"/>
          <p:cNvSpPr txBox="1"/>
          <p:nvPr/>
        </p:nvSpPr>
        <p:spPr>
          <a:xfrm>
            <a:off x="612935" y="1745105"/>
            <a:ext cx="7918131" cy="3188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28800">
                <a:solidFill>
                  <a:srgbClr val="0433FF"/>
                </a:solidFill>
              </a:defRPr>
            </a:lvl1pPr>
          </a:lstStyle>
          <a:p>
            <a:pPr algn="ctr"/>
            <a:r>
              <a:rPr sz="20249" dirty="0">
                <a:solidFill>
                  <a:srgbClr val="FF0000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2125105473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 advAuto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Instead of Analyzing the game with 1000 cards……"/>
          <p:cNvSpPr txBox="1"/>
          <p:nvPr/>
        </p:nvSpPr>
        <p:spPr>
          <a:xfrm>
            <a:off x="424698" y="826803"/>
            <a:ext cx="8294605" cy="2041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defRPr sz="6400">
                <a:solidFill>
                  <a:srgbClr val="0433FF"/>
                </a:solidFill>
              </a:defRPr>
            </a:pPr>
            <a:r>
              <a:rPr sz="3200" dirty="0">
                <a:solidFill>
                  <a:schemeClr val="accent3"/>
                </a:solidFill>
              </a:rPr>
              <a:t>Instead of Analyzing the game with 1000 cards…</a:t>
            </a:r>
          </a:p>
          <a:p>
            <a:pPr>
              <a:defRPr sz="6400">
                <a:solidFill>
                  <a:srgbClr val="FF2600"/>
                </a:solidFill>
              </a:defRPr>
            </a:pPr>
            <a:r>
              <a:rPr sz="3200" dirty="0">
                <a:solidFill>
                  <a:schemeClr val="accent2"/>
                </a:solidFill>
              </a:rPr>
              <a:t>Suppose we play with every possible card</a:t>
            </a:r>
          </a:p>
          <a:p>
            <a:pPr>
              <a:defRPr sz="6400">
                <a:solidFill>
                  <a:srgbClr val="0433FF"/>
                </a:solidFill>
              </a:defRPr>
            </a:pPr>
            <a:r>
              <a:rPr sz="3200" dirty="0">
                <a:solidFill>
                  <a:schemeClr val="accent3"/>
                </a:solidFill>
              </a:rPr>
              <a:t>How many? </a:t>
            </a:r>
          </a:p>
        </p:txBody>
      </p:sp>
    </p:spTree>
    <p:extLst>
      <p:ext uri="{BB962C8B-B14F-4D97-AF65-F5344CB8AC3E}">
        <p14:creationId xmlns:p14="http://schemas.microsoft.com/office/powerpoint/2010/main" val="1847151454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90" y="444500"/>
            <a:ext cx="877551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A = 6, 6, 2, 2, 2, 2</a:t>
            </a:r>
          </a:p>
          <a:p>
            <a:pPr algn="ctr"/>
            <a:r>
              <a:rPr lang="en-US" sz="3600" b="1" dirty="0"/>
              <a:t>B = 3, 3, 3, 3, 3, 3</a:t>
            </a:r>
          </a:p>
          <a:p>
            <a:pPr algn="ctr"/>
            <a:r>
              <a:rPr lang="en-US" sz="3600" b="1" dirty="0"/>
              <a:t>C = 4, 4, 4, 4, 0, 0</a:t>
            </a:r>
          </a:p>
          <a:p>
            <a:pPr algn="ctr"/>
            <a:r>
              <a:rPr lang="en-US" sz="3600" b="1" dirty="0"/>
              <a:t>D = 5, 5, 5, 1, 1, 1</a:t>
            </a:r>
          </a:p>
          <a:p>
            <a:endParaRPr lang="en-US" sz="3600" dirty="0"/>
          </a:p>
          <a:p>
            <a:pPr algn="ctr"/>
            <a:r>
              <a:rPr lang="en-US" sz="3600" dirty="0"/>
              <a:t>If you pick B, then I’ll pick C since</a:t>
            </a:r>
          </a:p>
          <a:p>
            <a:pPr algn="ctr"/>
            <a:r>
              <a:rPr lang="en-US" sz="3600" b="1" dirty="0"/>
              <a:t>P(C &gt; B) = 2/3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" name="Group"/>
          <p:cNvGrpSpPr/>
          <p:nvPr/>
        </p:nvGrpSpPr>
        <p:grpSpPr>
          <a:xfrm>
            <a:off x="131378" y="660797"/>
            <a:ext cx="5140222" cy="5140221"/>
            <a:chOff x="0" y="0"/>
            <a:chExt cx="7310536" cy="7310536"/>
          </a:xfrm>
        </p:grpSpPr>
        <p:pic>
          <p:nvPicPr>
            <p:cNvPr id="336" name="Image" descr="Image"/>
            <p:cNvPicPr>
              <a:picLocks noChangeAspect="1"/>
            </p:cNvPicPr>
            <p:nvPr/>
          </p:nvPicPr>
          <p:blipFill>
            <a:blip r:embed="rId2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7310537" cy="7310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7" name="Rectangle"/>
            <p:cNvSpPr/>
            <p:nvPr/>
          </p:nvSpPr>
          <p:spPr>
            <a:xfrm>
              <a:off x="1179061" y="6778594"/>
              <a:ext cx="4952414" cy="527643"/>
            </a:xfrm>
            <a:prstGeom prst="rect">
              <a:avLst/>
            </a:prstGeom>
            <a:blipFill rotWithShape="1">
              <a:blip r:embed="rId3">
                <a:grayscl/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12"/>
            </a:p>
          </p:txBody>
        </p:sp>
      </p:grpSp>
      <p:sp>
        <p:nvSpPr>
          <p:cNvPr id="339" name="1-15"/>
          <p:cNvSpPr txBox="1"/>
          <p:nvPr/>
        </p:nvSpPr>
        <p:spPr>
          <a:xfrm>
            <a:off x="138136" y="6065855"/>
            <a:ext cx="405560" cy="266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rgbClr val="0433FF"/>
                </a:solidFill>
              </a:defRPr>
            </a:lvl1pPr>
          </a:lstStyle>
          <a:p>
            <a:r>
              <a:rPr sz="1266" dirty="0">
                <a:solidFill>
                  <a:schemeClr val="bg1"/>
                </a:solidFill>
              </a:rPr>
              <a:t>1-15</a:t>
            </a:r>
          </a:p>
        </p:txBody>
      </p:sp>
      <p:sp>
        <p:nvSpPr>
          <p:cNvPr id="340" name="16-30"/>
          <p:cNvSpPr txBox="1"/>
          <p:nvPr/>
        </p:nvSpPr>
        <p:spPr>
          <a:xfrm>
            <a:off x="1042898" y="6065855"/>
            <a:ext cx="495328" cy="266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rgbClr val="0433FF"/>
                </a:solidFill>
              </a:defRPr>
            </a:lvl1pPr>
          </a:lstStyle>
          <a:p>
            <a:r>
              <a:rPr sz="1266" dirty="0">
                <a:solidFill>
                  <a:schemeClr val="bg1"/>
                </a:solidFill>
              </a:rPr>
              <a:t>16-30</a:t>
            </a:r>
          </a:p>
        </p:txBody>
      </p:sp>
      <p:sp>
        <p:nvSpPr>
          <p:cNvPr id="341" name="31-45"/>
          <p:cNvSpPr txBox="1"/>
          <p:nvPr/>
        </p:nvSpPr>
        <p:spPr>
          <a:xfrm>
            <a:off x="2092395" y="6065855"/>
            <a:ext cx="495328" cy="266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rgbClr val="0433FF"/>
                </a:solidFill>
              </a:defRPr>
            </a:lvl1pPr>
          </a:lstStyle>
          <a:p>
            <a:r>
              <a:rPr sz="1266" dirty="0">
                <a:solidFill>
                  <a:schemeClr val="bg1"/>
                </a:solidFill>
              </a:rPr>
              <a:t>31-45</a:t>
            </a:r>
          </a:p>
        </p:txBody>
      </p:sp>
      <p:sp>
        <p:nvSpPr>
          <p:cNvPr id="342" name="46-60"/>
          <p:cNvSpPr txBox="1"/>
          <p:nvPr/>
        </p:nvSpPr>
        <p:spPr>
          <a:xfrm>
            <a:off x="3159234" y="6065855"/>
            <a:ext cx="495328" cy="266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rgbClr val="0433FF"/>
                </a:solidFill>
              </a:defRPr>
            </a:lvl1pPr>
          </a:lstStyle>
          <a:p>
            <a:r>
              <a:rPr sz="1266" dirty="0">
                <a:solidFill>
                  <a:srgbClr val="FFFFFF"/>
                </a:solidFill>
              </a:rPr>
              <a:t>46-60</a:t>
            </a:r>
          </a:p>
        </p:txBody>
      </p:sp>
      <p:sp>
        <p:nvSpPr>
          <p:cNvPr id="343" name="61-75"/>
          <p:cNvSpPr txBox="1"/>
          <p:nvPr/>
        </p:nvSpPr>
        <p:spPr>
          <a:xfrm>
            <a:off x="4230797" y="6047996"/>
            <a:ext cx="495328" cy="266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rgbClr val="0433FF"/>
                </a:solidFill>
              </a:defRPr>
            </a:lvl1pPr>
          </a:lstStyle>
          <a:p>
            <a:r>
              <a:rPr sz="1266" dirty="0">
                <a:solidFill>
                  <a:srgbClr val="FFFFFF"/>
                </a:solidFill>
              </a:rPr>
              <a:t>61-75</a:t>
            </a:r>
          </a:p>
        </p:txBody>
      </p:sp>
      <p:sp>
        <p:nvSpPr>
          <p:cNvPr id="344" name="How many possibilities for Column B?"/>
          <p:cNvSpPr txBox="1"/>
          <p:nvPr/>
        </p:nvSpPr>
        <p:spPr>
          <a:xfrm>
            <a:off x="5139573" y="607711"/>
            <a:ext cx="4004427" cy="105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6400">
                <a:solidFill>
                  <a:srgbClr val="0433FF"/>
                </a:solidFill>
              </a:defRPr>
            </a:lvl1pPr>
          </a:lstStyle>
          <a:p>
            <a:r>
              <a:rPr sz="3200" dirty="0">
                <a:solidFill>
                  <a:schemeClr val="accent3"/>
                </a:solidFill>
              </a:rPr>
              <a:t>How many</a:t>
            </a:r>
            <a:r>
              <a:rPr lang="en-US" sz="3200" dirty="0">
                <a:solidFill>
                  <a:schemeClr val="accent3"/>
                </a:solidFill>
              </a:rPr>
              <a:t> </a:t>
            </a:r>
            <a:r>
              <a:rPr sz="3200" dirty="0">
                <a:solidFill>
                  <a:schemeClr val="accent3"/>
                </a:solidFill>
              </a:rPr>
              <a:t>possibilities for Column B?</a:t>
            </a:r>
          </a:p>
        </p:txBody>
      </p:sp>
      <p:sp>
        <p:nvSpPr>
          <p:cNvPr id="345" name="15 x 14 x 13 x 12 x 11"/>
          <p:cNvSpPr txBox="1"/>
          <p:nvPr/>
        </p:nvSpPr>
        <p:spPr>
          <a:xfrm>
            <a:off x="5139573" y="1770878"/>
            <a:ext cx="4341894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4800">
                <a:solidFill>
                  <a:srgbClr val="FF2600"/>
                </a:solidFill>
              </a:defRPr>
            </a:lvl1pPr>
          </a:lstStyle>
          <a:p>
            <a:r>
              <a:rPr sz="3200" dirty="0">
                <a:solidFill>
                  <a:schemeClr val="accent2"/>
                </a:solidFill>
              </a:rPr>
              <a:t>15 x 14 x 13 x 12 x 11</a:t>
            </a:r>
          </a:p>
        </p:txBody>
      </p:sp>
      <p:sp>
        <p:nvSpPr>
          <p:cNvPr id="346" name="Same with Columns…"/>
          <p:cNvSpPr txBox="1"/>
          <p:nvPr/>
        </p:nvSpPr>
        <p:spPr>
          <a:xfrm>
            <a:off x="5139573" y="2486789"/>
            <a:ext cx="4341894" cy="2534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defRPr sz="4800">
                <a:solidFill>
                  <a:srgbClr val="FF2600"/>
                </a:solidFill>
              </a:defRPr>
            </a:pPr>
            <a:r>
              <a:rPr sz="3200" dirty="0">
                <a:solidFill>
                  <a:srgbClr val="F96A1B"/>
                </a:solidFill>
              </a:rPr>
              <a:t>Same with Columns</a:t>
            </a:r>
          </a:p>
          <a:p>
            <a:pPr>
              <a:defRPr sz="4800">
                <a:solidFill>
                  <a:srgbClr val="FF2600"/>
                </a:solidFill>
              </a:defRPr>
            </a:pPr>
            <a:r>
              <a:rPr sz="3200" dirty="0">
                <a:solidFill>
                  <a:srgbClr val="F96A1B"/>
                </a:solidFill>
              </a:rPr>
              <a:t>I N* G O</a:t>
            </a:r>
          </a:p>
          <a:p>
            <a:pPr>
              <a:defRPr sz="4800">
                <a:solidFill>
                  <a:srgbClr val="FF2600"/>
                </a:solidFill>
              </a:defRPr>
            </a:pPr>
            <a:endParaRPr sz="3200" dirty="0">
              <a:solidFill>
                <a:srgbClr val="F96A1B"/>
              </a:solidFill>
            </a:endParaRPr>
          </a:p>
          <a:p>
            <a:pPr>
              <a:defRPr sz="4800">
                <a:solidFill>
                  <a:srgbClr val="FF2600"/>
                </a:solidFill>
              </a:defRPr>
            </a:pPr>
            <a:r>
              <a:rPr sz="3200" dirty="0">
                <a:solidFill>
                  <a:srgbClr val="F96A1B"/>
                </a:solidFill>
              </a:rPr>
              <a:t>(*ignoring the Free Space for now) </a:t>
            </a:r>
          </a:p>
        </p:txBody>
      </p:sp>
    </p:spTree>
    <p:extLst>
      <p:ext uri="{BB962C8B-B14F-4D97-AF65-F5344CB8AC3E}">
        <p14:creationId xmlns:p14="http://schemas.microsoft.com/office/powerpoint/2010/main" val="1050886346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" grpId="0" animBg="1" advAuto="0"/>
      <p:bldP spid="346" grpId="0" animBg="1" advAuto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Instead of Analyzing the game with 1000 cards……"/>
          <p:cNvSpPr txBox="1"/>
          <p:nvPr/>
        </p:nvSpPr>
        <p:spPr>
          <a:xfrm>
            <a:off x="424698" y="466970"/>
            <a:ext cx="8294605" cy="2041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defRPr sz="6400">
                <a:solidFill>
                  <a:srgbClr val="0433FF"/>
                </a:solidFill>
              </a:defRPr>
            </a:pPr>
            <a:r>
              <a:rPr sz="3200" dirty="0">
                <a:solidFill>
                  <a:schemeClr val="accent3"/>
                </a:solidFill>
              </a:rPr>
              <a:t>Instead of Analyzing the game with 1000 cards…</a:t>
            </a:r>
          </a:p>
          <a:p>
            <a:pPr>
              <a:defRPr sz="6400">
                <a:solidFill>
                  <a:srgbClr val="FF2600"/>
                </a:solidFill>
              </a:defRPr>
            </a:pPr>
            <a:r>
              <a:rPr sz="3200" dirty="0">
                <a:solidFill>
                  <a:srgbClr val="F96A1B"/>
                </a:solidFill>
              </a:rPr>
              <a:t>Suppose we play with every possible card</a:t>
            </a:r>
          </a:p>
          <a:p>
            <a:pPr>
              <a:defRPr sz="6400">
                <a:solidFill>
                  <a:srgbClr val="0433FF"/>
                </a:solidFill>
              </a:defRPr>
            </a:pPr>
            <a:r>
              <a:rPr sz="3200" dirty="0">
                <a:solidFill>
                  <a:schemeClr val="accent3"/>
                </a:solidFill>
              </a:rPr>
              <a:t>How many? </a:t>
            </a:r>
          </a:p>
        </p:txBody>
      </p:sp>
      <p:sp>
        <p:nvSpPr>
          <p:cNvPr id="349" name="(15 x 14 x 13 x 12 x 11)5…"/>
          <p:cNvSpPr txBox="1"/>
          <p:nvPr/>
        </p:nvSpPr>
        <p:spPr>
          <a:xfrm>
            <a:off x="424698" y="2688793"/>
            <a:ext cx="8294605" cy="2241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defRPr sz="6400">
                <a:solidFill>
                  <a:srgbClr val="FF2600"/>
                </a:solidFill>
              </a:defRPr>
            </a:pPr>
            <a:r>
              <a:rPr sz="3200" dirty="0">
                <a:solidFill>
                  <a:srgbClr val="F96A1B"/>
                </a:solidFill>
              </a:rPr>
              <a:t>(15 x 14 x 13 x 12 x 11)</a:t>
            </a:r>
            <a:r>
              <a:rPr sz="3200" baseline="31999" dirty="0">
                <a:solidFill>
                  <a:srgbClr val="F96A1B"/>
                </a:solidFill>
              </a:rPr>
              <a:t>5</a:t>
            </a:r>
          </a:p>
          <a:p>
            <a:pPr>
              <a:defRPr sz="6400">
                <a:solidFill>
                  <a:srgbClr val="FF2600"/>
                </a:solidFill>
              </a:defRPr>
            </a:pPr>
            <a:r>
              <a:rPr sz="3200" dirty="0">
                <a:solidFill>
                  <a:srgbClr val="F96A1B"/>
                </a:solidFill>
              </a:rPr>
              <a:t>≈ 6.08 x 10</a:t>
            </a:r>
            <a:r>
              <a:rPr sz="3200" baseline="31999" dirty="0">
                <a:solidFill>
                  <a:srgbClr val="F96A1B"/>
                </a:solidFill>
              </a:rPr>
              <a:t>27</a:t>
            </a:r>
            <a:r>
              <a:rPr sz="3200" dirty="0">
                <a:solidFill>
                  <a:srgbClr val="F96A1B"/>
                </a:solidFill>
              </a:rPr>
              <a:t> cards</a:t>
            </a:r>
          </a:p>
          <a:p>
            <a:pPr>
              <a:defRPr sz="6400">
                <a:solidFill>
                  <a:srgbClr val="FF2600"/>
                </a:solidFill>
              </a:defRPr>
            </a:pPr>
            <a:endParaRPr sz="4500" dirty="0"/>
          </a:p>
          <a:p>
            <a:pPr>
              <a:defRPr sz="6400"/>
            </a:pPr>
            <a:r>
              <a:rPr sz="3200" dirty="0"/>
              <a:t>“Galactic Bingo!”</a:t>
            </a:r>
          </a:p>
        </p:txBody>
      </p:sp>
    </p:spTree>
    <p:extLst>
      <p:ext uri="{BB962C8B-B14F-4D97-AF65-F5344CB8AC3E}">
        <p14:creationId xmlns:p14="http://schemas.microsoft.com/office/powerpoint/2010/main" val="1341304294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" grpId="0" animBg="1" advAuto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uppose in Galactic Bingo, the first 7 numbers are..."/>
          <p:cNvSpPr txBox="1"/>
          <p:nvPr/>
        </p:nvSpPr>
        <p:spPr>
          <a:xfrm>
            <a:off x="301485" y="196655"/>
            <a:ext cx="8700888" cy="105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6400"/>
            </a:lvl1pPr>
          </a:lstStyle>
          <a:p>
            <a:r>
              <a:rPr sz="3200" dirty="0"/>
              <a:t>Suppose in Galactic Bingo, the first 7 numbers are...</a:t>
            </a:r>
          </a:p>
        </p:txBody>
      </p:sp>
      <p:sp>
        <p:nvSpPr>
          <p:cNvPr id="355" name="B11…"/>
          <p:cNvSpPr txBox="1"/>
          <p:nvPr/>
        </p:nvSpPr>
        <p:spPr>
          <a:xfrm>
            <a:off x="276180" y="1402738"/>
            <a:ext cx="1196644" cy="2041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l">
              <a:defRPr sz="6400">
                <a:latin typeface="Andale Mono"/>
                <a:ea typeface="Andale Mono"/>
                <a:cs typeface="Andale Mono"/>
                <a:sym typeface="Andale Mono"/>
              </a:defRPr>
            </a:pPr>
            <a:r>
              <a:rPr sz="3200" dirty="0"/>
              <a:t>B11</a:t>
            </a:r>
          </a:p>
          <a:p>
            <a:pPr algn="l">
              <a:defRPr sz="6400">
                <a:latin typeface="Andale Mono"/>
                <a:ea typeface="Andale Mono"/>
                <a:cs typeface="Andale Mono"/>
                <a:sym typeface="Andale Mono"/>
              </a:defRPr>
            </a:pPr>
            <a:r>
              <a:rPr sz="3200" dirty="0"/>
              <a:t>I23</a:t>
            </a:r>
          </a:p>
          <a:p>
            <a:pPr algn="l">
              <a:defRPr sz="6400">
                <a:latin typeface="Andale Mono"/>
                <a:ea typeface="Andale Mono"/>
                <a:cs typeface="Andale Mono"/>
                <a:sym typeface="Andale Mono"/>
              </a:defRPr>
            </a:pPr>
            <a:r>
              <a:rPr sz="3200" dirty="0"/>
              <a:t>G58</a:t>
            </a:r>
          </a:p>
          <a:p>
            <a:pPr algn="l">
              <a:defRPr sz="6400">
                <a:latin typeface="Andale Mono"/>
                <a:ea typeface="Andale Mono"/>
                <a:cs typeface="Andale Mono"/>
                <a:sym typeface="Andale Mono"/>
              </a:defRPr>
            </a:pPr>
            <a:r>
              <a:rPr sz="3200" dirty="0"/>
              <a:t>B13</a:t>
            </a:r>
          </a:p>
        </p:txBody>
      </p:sp>
      <p:sp>
        <p:nvSpPr>
          <p:cNvPr id="356" name="I21"/>
          <p:cNvSpPr txBox="1"/>
          <p:nvPr/>
        </p:nvSpPr>
        <p:spPr>
          <a:xfrm>
            <a:off x="281090" y="3395673"/>
            <a:ext cx="1366370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>
              <a:defRPr sz="6400"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r>
              <a:rPr sz="3200" dirty="0"/>
              <a:t>I21</a:t>
            </a:r>
          </a:p>
        </p:txBody>
      </p:sp>
      <p:sp>
        <p:nvSpPr>
          <p:cNvPr id="357" name="Is it possible for any card to have 5 in a column or row?"/>
          <p:cNvSpPr txBox="1"/>
          <p:nvPr/>
        </p:nvSpPr>
        <p:spPr>
          <a:xfrm>
            <a:off x="1972651" y="1574151"/>
            <a:ext cx="5444971" cy="105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defRPr sz="6400">
                <a:solidFill>
                  <a:srgbClr val="0433FF"/>
                </a:solidFill>
              </a:defRPr>
            </a:pPr>
            <a:r>
              <a:rPr sz="3200" dirty="0">
                <a:solidFill>
                  <a:srgbClr val="000000"/>
                </a:solidFill>
              </a:rPr>
              <a:t>Is it possible for </a:t>
            </a:r>
            <a:r>
              <a:rPr sz="3200" i="1" dirty="0">
                <a:solidFill>
                  <a:srgbClr val="000000"/>
                </a:solidFill>
              </a:rPr>
              <a:t>any</a:t>
            </a:r>
            <a:r>
              <a:rPr sz="3200" dirty="0">
                <a:solidFill>
                  <a:srgbClr val="000000"/>
                </a:solidFill>
              </a:rPr>
              <a:t> card to have 5 in a</a:t>
            </a:r>
            <a:r>
              <a:rPr sz="3200" dirty="0"/>
              <a:t> </a:t>
            </a:r>
            <a:r>
              <a:rPr sz="3200" dirty="0">
                <a:solidFill>
                  <a:srgbClr val="F96A1B"/>
                </a:solidFill>
              </a:rPr>
              <a:t>column </a:t>
            </a:r>
            <a:r>
              <a:rPr sz="3200" dirty="0">
                <a:solidFill>
                  <a:schemeClr val="accent3"/>
                </a:solidFill>
              </a:rPr>
              <a:t>or row?</a:t>
            </a:r>
          </a:p>
        </p:txBody>
      </p:sp>
      <p:sp>
        <p:nvSpPr>
          <p:cNvPr id="358" name="N34"/>
          <p:cNvSpPr txBox="1"/>
          <p:nvPr/>
        </p:nvSpPr>
        <p:spPr>
          <a:xfrm>
            <a:off x="281090" y="3986810"/>
            <a:ext cx="1366370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>
              <a:defRPr sz="6400"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r>
              <a:rPr sz="3200" dirty="0"/>
              <a:t>N34</a:t>
            </a:r>
          </a:p>
        </p:txBody>
      </p:sp>
      <p:sp>
        <p:nvSpPr>
          <p:cNvPr id="359" name="G55"/>
          <p:cNvSpPr txBox="1"/>
          <p:nvPr/>
        </p:nvSpPr>
        <p:spPr>
          <a:xfrm>
            <a:off x="290902" y="4499027"/>
            <a:ext cx="1366370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>
              <a:defRPr sz="6400"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r>
              <a:rPr sz="3200" dirty="0"/>
              <a:t>G55</a:t>
            </a:r>
          </a:p>
        </p:txBody>
      </p:sp>
      <p:sp>
        <p:nvSpPr>
          <p:cNvPr id="360" name="No, because no letter has appeared 5 times, and the letter O has not appeared yet."/>
          <p:cNvSpPr txBox="1"/>
          <p:nvPr/>
        </p:nvSpPr>
        <p:spPr>
          <a:xfrm>
            <a:off x="1972652" y="2949564"/>
            <a:ext cx="6451682" cy="1549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defRPr sz="6400">
                <a:solidFill>
                  <a:srgbClr val="0433FF"/>
                </a:solidFill>
              </a:defRPr>
            </a:pPr>
            <a:r>
              <a:rPr sz="3200" dirty="0">
                <a:solidFill>
                  <a:srgbClr val="08A1D9"/>
                </a:solidFill>
              </a:rPr>
              <a:t>No, because </a:t>
            </a:r>
            <a:r>
              <a:rPr sz="3200" dirty="0">
                <a:solidFill>
                  <a:schemeClr val="accent2"/>
                </a:solidFill>
              </a:rPr>
              <a:t>no letter has appeared 5 times</a:t>
            </a:r>
            <a:r>
              <a:rPr sz="3200" dirty="0">
                <a:solidFill>
                  <a:srgbClr val="08A1D9"/>
                </a:solidFill>
              </a:rPr>
              <a:t>,</a:t>
            </a:r>
            <a:r>
              <a:rPr sz="3200" dirty="0"/>
              <a:t> </a:t>
            </a:r>
            <a:r>
              <a:rPr sz="3200" dirty="0">
                <a:solidFill>
                  <a:srgbClr val="08A1D9"/>
                </a:solidFill>
              </a:rPr>
              <a:t>and the letter O has not appeared yet. </a:t>
            </a:r>
          </a:p>
        </p:txBody>
      </p:sp>
    </p:spTree>
    <p:extLst>
      <p:ext uri="{BB962C8B-B14F-4D97-AF65-F5344CB8AC3E}">
        <p14:creationId xmlns:p14="http://schemas.microsoft.com/office/powerpoint/2010/main" val="128185806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" grpId="0" animBg="1" advAuto="0"/>
      <p:bldP spid="356" grpId="0" animBg="1" advAuto="0"/>
      <p:bldP spid="357" grpId="0" animBg="1" advAuto="0"/>
      <p:bldP spid="358" grpId="0" animBg="1" advAuto="0"/>
      <p:bldP spid="359" grpId="0" animBg="1" advAuto="0"/>
      <p:bldP spid="360" grpId="0" animBg="1" advAuto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But if the 8th number is O75"/>
          <p:cNvSpPr txBox="1"/>
          <p:nvPr/>
        </p:nvSpPr>
        <p:spPr>
          <a:xfrm>
            <a:off x="239487" y="358846"/>
            <a:ext cx="8700888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defRPr sz="6400">
                <a:solidFill>
                  <a:srgbClr val="0433FF"/>
                </a:solidFill>
              </a:defRPr>
            </a:pPr>
            <a:r>
              <a:rPr sz="3200" dirty="0">
                <a:solidFill>
                  <a:srgbClr val="08A1D9"/>
                </a:solidFill>
              </a:rPr>
              <a:t>But if the 8th number is </a:t>
            </a:r>
            <a:r>
              <a:rPr sz="3200" dirty="0">
                <a:solidFill>
                  <a:srgbClr val="000000"/>
                </a:solidFill>
              </a:rPr>
              <a:t>O75</a:t>
            </a:r>
          </a:p>
        </p:txBody>
      </p:sp>
      <p:sp>
        <p:nvSpPr>
          <p:cNvPr id="363" name="B11…"/>
          <p:cNvSpPr txBox="1"/>
          <p:nvPr/>
        </p:nvSpPr>
        <p:spPr>
          <a:xfrm>
            <a:off x="239487" y="1126948"/>
            <a:ext cx="1196644" cy="2041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l">
              <a:defRPr sz="6400">
                <a:latin typeface="Andale Mono"/>
                <a:ea typeface="Andale Mono"/>
                <a:cs typeface="Andale Mono"/>
                <a:sym typeface="Andale Mono"/>
              </a:defRPr>
            </a:pPr>
            <a:r>
              <a:rPr sz="3200" dirty="0"/>
              <a:t>B11</a:t>
            </a:r>
          </a:p>
          <a:p>
            <a:pPr algn="l">
              <a:defRPr sz="6400">
                <a:latin typeface="Andale Mono"/>
                <a:ea typeface="Andale Mono"/>
                <a:cs typeface="Andale Mono"/>
                <a:sym typeface="Andale Mono"/>
              </a:defRPr>
            </a:pPr>
            <a:r>
              <a:rPr sz="3200" dirty="0"/>
              <a:t>I23</a:t>
            </a:r>
          </a:p>
          <a:p>
            <a:pPr algn="l">
              <a:defRPr sz="6400">
                <a:latin typeface="Andale Mono"/>
                <a:ea typeface="Andale Mono"/>
                <a:cs typeface="Andale Mono"/>
                <a:sym typeface="Andale Mono"/>
              </a:defRPr>
            </a:pPr>
            <a:r>
              <a:rPr sz="3200" dirty="0"/>
              <a:t>G58</a:t>
            </a:r>
          </a:p>
          <a:p>
            <a:pPr algn="l">
              <a:defRPr sz="6400">
                <a:latin typeface="Andale Mono"/>
                <a:ea typeface="Andale Mono"/>
                <a:cs typeface="Andale Mono"/>
                <a:sym typeface="Andale Mono"/>
              </a:defRPr>
            </a:pPr>
            <a:r>
              <a:rPr sz="3200" dirty="0"/>
              <a:t>B13</a:t>
            </a:r>
          </a:p>
        </p:txBody>
      </p:sp>
      <p:sp>
        <p:nvSpPr>
          <p:cNvPr id="364" name="I21"/>
          <p:cNvSpPr txBox="1"/>
          <p:nvPr/>
        </p:nvSpPr>
        <p:spPr>
          <a:xfrm>
            <a:off x="244397" y="3119883"/>
            <a:ext cx="1366370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>
              <a:defRPr sz="6400"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r>
              <a:rPr sz="3200" dirty="0"/>
              <a:t>I21</a:t>
            </a:r>
          </a:p>
        </p:txBody>
      </p:sp>
      <p:sp>
        <p:nvSpPr>
          <p:cNvPr id="365" name="Then since every letter has appeared, there must be at least one card with a Horizontal win, but there are no cards with a Vertical win."/>
          <p:cNvSpPr txBox="1"/>
          <p:nvPr/>
        </p:nvSpPr>
        <p:spPr>
          <a:xfrm>
            <a:off x="2228269" y="1484588"/>
            <a:ext cx="5444971" cy="2534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defRPr sz="6400">
                <a:solidFill>
                  <a:srgbClr val="FF2600"/>
                </a:solidFill>
              </a:defRPr>
            </a:pPr>
            <a:r>
              <a:rPr sz="3200" dirty="0">
                <a:solidFill>
                  <a:schemeClr val="accent3"/>
                </a:solidFill>
              </a:rPr>
              <a:t>Then since every letter has appeared, there must be at least one card with a Horizontal win, </a:t>
            </a:r>
            <a:r>
              <a:rPr sz="3200" dirty="0">
                <a:solidFill>
                  <a:srgbClr val="F96A1B"/>
                </a:solidFill>
              </a:rPr>
              <a:t>but there are no cards with a Vertical win. </a:t>
            </a:r>
          </a:p>
        </p:txBody>
      </p:sp>
      <p:sp>
        <p:nvSpPr>
          <p:cNvPr id="366" name="N34"/>
          <p:cNvSpPr txBox="1"/>
          <p:nvPr/>
        </p:nvSpPr>
        <p:spPr>
          <a:xfrm>
            <a:off x="244397" y="3711020"/>
            <a:ext cx="1366370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>
              <a:defRPr sz="6400"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r>
              <a:rPr sz="3200" dirty="0"/>
              <a:t>N34</a:t>
            </a:r>
          </a:p>
        </p:txBody>
      </p:sp>
      <p:sp>
        <p:nvSpPr>
          <p:cNvPr id="367" name="G55"/>
          <p:cNvSpPr txBox="1"/>
          <p:nvPr/>
        </p:nvSpPr>
        <p:spPr>
          <a:xfrm>
            <a:off x="244397" y="4314505"/>
            <a:ext cx="1366370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>
              <a:defRPr sz="6400"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r>
              <a:rPr sz="3200" dirty="0"/>
              <a:t>G55</a:t>
            </a:r>
          </a:p>
        </p:txBody>
      </p:sp>
    </p:spTree>
    <p:extLst>
      <p:ext uri="{BB962C8B-B14F-4D97-AF65-F5344CB8AC3E}">
        <p14:creationId xmlns:p14="http://schemas.microsoft.com/office/powerpoint/2010/main" val="843078475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" grpId="0" animBg="1" advAuto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Note: as soon as all 5 letters appear we will have Diagonal winners too.…"/>
          <p:cNvSpPr txBox="1"/>
          <p:nvPr/>
        </p:nvSpPr>
        <p:spPr>
          <a:xfrm>
            <a:off x="380831" y="1063909"/>
            <a:ext cx="8735049" cy="2534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l">
              <a:defRPr sz="6400">
                <a:solidFill>
                  <a:srgbClr val="FF2600"/>
                </a:solidFill>
              </a:defRPr>
            </a:pPr>
            <a:r>
              <a:rPr sz="3200" dirty="0">
                <a:solidFill>
                  <a:srgbClr val="08A1D9"/>
                </a:solidFill>
              </a:rPr>
              <a:t>Note: as soon as all 5 letters appear we will have </a:t>
            </a:r>
            <a:r>
              <a:rPr sz="3200" dirty="0">
                <a:solidFill>
                  <a:srgbClr val="4F8F00"/>
                </a:solidFill>
              </a:rPr>
              <a:t>Diagonal</a:t>
            </a:r>
            <a:r>
              <a:rPr sz="3200" dirty="0">
                <a:solidFill>
                  <a:srgbClr val="0433FF"/>
                </a:solidFill>
              </a:rPr>
              <a:t> </a:t>
            </a:r>
            <a:r>
              <a:rPr sz="3200" dirty="0">
                <a:solidFill>
                  <a:srgbClr val="08A1D9"/>
                </a:solidFill>
              </a:rPr>
              <a:t>winners too. </a:t>
            </a:r>
          </a:p>
          <a:p>
            <a:pPr algn="l">
              <a:defRPr sz="6400">
                <a:solidFill>
                  <a:srgbClr val="FF2600"/>
                </a:solidFill>
              </a:defRPr>
            </a:pPr>
            <a:endParaRPr sz="3200" dirty="0">
              <a:solidFill>
                <a:srgbClr val="0433FF"/>
              </a:solidFill>
            </a:endParaRPr>
          </a:p>
          <a:p>
            <a:pPr algn="l">
              <a:defRPr sz="6400">
                <a:solidFill>
                  <a:srgbClr val="FF2600"/>
                </a:solidFill>
              </a:defRPr>
            </a:pPr>
            <a:r>
              <a:rPr sz="3200" dirty="0">
                <a:solidFill>
                  <a:srgbClr val="000000"/>
                </a:solidFill>
              </a:rPr>
              <a:t>In Galactic Bingo, </a:t>
            </a:r>
            <a:r>
              <a:rPr sz="3200" dirty="0">
                <a:solidFill>
                  <a:srgbClr val="08A1D9"/>
                </a:solidFill>
              </a:rPr>
              <a:t>Horizontal </a:t>
            </a:r>
            <a:r>
              <a:rPr sz="3200" dirty="0">
                <a:solidFill>
                  <a:srgbClr val="000000"/>
                </a:solidFill>
              </a:rPr>
              <a:t>and </a:t>
            </a:r>
            <a:r>
              <a:rPr sz="3200" dirty="0">
                <a:solidFill>
                  <a:srgbClr val="4F8F00"/>
                </a:solidFill>
              </a:rPr>
              <a:t>Diagonal</a:t>
            </a:r>
            <a:r>
              <a:rPr sz="3200" dirty="0">
                <a:solidFill>
                  <a:srgbClr val="000000"/>
                </a:solidFill>
              </a:rPr>
              <a:t> bingos always occur at the same time.</a:t>
            </a:r>
            <a:r>
              <a:rPr sz="3200" dirty="0">
                <a:solidFill>
                  <a:srgbClr val="0433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2826419"/>
      </p:ext>
    </p:extLst>
  </p:cSld>
  <p:clrMapOvr>
    <a:masterClrMapping/>
  </p:clrMapOvr>
  <p:transition spd="slow"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he Big Question"/>
          <p:cNvSpPr txBox="1"/>
          <p:nvPr/>
        </p:nvSpPr>
        <p:spPr>
          <a:xfrm>
            <a:off x="324154" y="424071"/>
            <a:ext cx="8700888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6400">
                <a:solidFill>
                  <a:srgbClr val="0433FF"/>
                </a:solidFill>
              </a:defRPr>
            </a:lvl1pPr>
          </a:lstStyle>
          <a:p>
            <a:r>
              <a:rPr sz="3200" b="1" dirty="0">
                <a:solidFill>
                  <a:schemeClr val="tx1"/>
                </a:solidFill>
              </a:rPr>
              <a:t>The Big Question</a:t>
            </a:r>
          </a:p>
        </p:txBody>
      </p:sp>
      <p:sp>
        <p:nvSpPr>
          <p:cNvPr id="372" name="For a randomly generated sequence of BINGO numbers, what is the probability that…"/>
          <p:cNvSpPr txBox="1"/>
          <p:nvPr/>
        </p:nvSpPr>
        <p:spPr>
          <a:xfrm>
            <a:off x="324154" y="1408079"/>
            <a:ext cx="8783546" cy="2041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defRPr sz="6400">
                <a:solidFill>
                  <a:srgbClr val="FF2600"/>
                </a:solidFill>
              </a:defRPr>
            </a:pPr>
            <a:r>
              <a:rPr sz="3200" dirty="0">
                <a:solidFill>
                  <a:srgbClr val="000000"/>
                </a:solidFill>
              </a:rPr>
              <a:t>For a randomly generated sequence of BINGO numbers, what is the probability that</a:t>
            </a:r>
            <a:r>
              <a:rPr sz="3200" dirty="0"/>
              <a:t> </a:t>
            </a:r>
          </a:p>
          <a:p>
            <a:pPr>
              <a:defRPr sz="6400">
                <a:solidFill>
                  <a:srgbClr val="FF2600"/>
                </a:solidFill>
              </a:defRPr>
            </a:pPr>
            <a:r>
              <a:rPr sz="3200" dirty="0">
                <a:solidFill>
                  <a:srgbClr val="08A1D9"/>
                </a:solidFill>
              </a:rPr>
              <a:t>all 5 letters appear </a:t>
            </a:r>
            <a:r>
              <a:rPr sz="3200" dirty="0">
                <a:solidFill>
                  <a:schemeClr val="accent2"/>
                </a:solidFill>
              </a:rPr>
              <a:t>before any letter appears 5 times? </a:t>
            </a:r>
          </a:p>
        </p:txBody>
      </p:sp>
      <p:sp>
        <p:nvSpPr>
          <p:cNvPr id="373" name="When this happens, there is a winning horizontal card; otherwise there is a winning vertical card."/>
          <p:cNvSpPr txBox="1"/>
          <p:nvPr/>
        </p:nvSpPr>
        <p:spPr>
          <a:xfrm>
            <a:off x="282825" y="3593674"/>
            <a:ext cx="8783546" cy="105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defRPr sz="6400">
                <a:solidFill>
                  <a:srgbClr val="FF2600"/>
                </a:solidFill>
              </a:defRPr>
            </a:pPr>
            <a:r>
              <a:rPr sz="3200" dirty="0">
                <a:solidFill>
                  <a:srgbClr val="08A1D9"/>
                </a:solidFill>
              </a:rPr>
              <a:t>When this happens, there is a winning horizontal card; </a:t>
            </a:r>
            <a:r>
              <a:rPr sz="3200" dirty="0">
                <a:solidFill>
                  <a:srgbClr val="F96A1B"/>
                </a:solidFill>
              </a:rPr>
              <a:t>otherwise there is a winning vertical card. </a:t>
            </a:r>
          </a:p>
        </p:txBody>
      </p:sp>
    </p:spTree>
    <p:extLst>
      <p:ext uri="{BB962C8B-B14F-4D97-AF65-F5344CB8AC3E}">
        <p14:creationId xmlns:p14="http://schemas.microsoft.com/office/powerpoint/2010/main" val="1584998121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" grpId="0" animBg="1" advAuto="0"/>
      <p:bldP spid="373" grpId="0" animBg="1" advAuto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If all 5 letters appear before…"/>
          <p:cNvSpPr txBox="1"/>
          <p:nvPr/>
        </p:nvSpPr>
        <p:spPr>
          <a:xfrm>
            <a:off x="180227" y="431977"/>
            <a:ext cx="8906484" cy="1549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defRPr sz="6400">
                <a:solidFill>
                  <a:srgbClr val="FF2600"/>
                </a:solidFill>
              </a:defRPr>
            </a:pPr>
            <a:r>
              <a:rPr sz="3200" dirty="0">
                <a:solidFill>
                  <a:schemeClr val="accent3"/>
                </a:solidFill>
              </a:rPr>
              <a:t>If all 5 letters appear before </a:t>
            </a:r>
          </a:p>
          <a:p>
            <a:pPr>
              <a:defRPr sz="6400">
                <a:solidFill>
                  <a:srgbClr val="FF2600"/>
                </a:solidFill>
              </a:defRPr>
            </a:pPr>
            <a:r>
              <a:rPr sz="3200" dirty="0">
                <a:solidFill>
                  <a:srgbClr val="F96A1B"/>
                </a:solidFill>
              </a:rPr>
              <a:t>any letter appears 5 times, </a:t>
            </a:r>
            <a:r>
              <a:rPr sz="3200" dirty="0">
                <a:solidFill>
                  <a:schemeClr val="accent3"/>
                </a:solidFill>
              </a:rPr>
              <a:t>we call it a horizontal sequence</a:t>
            </a:r>
            <a:r>
              <a:rPr sz="3200" dirty="0">
                <a:solidFill>
                  <a:schemeClr val="accent2"/>
                </a:solidFill>
              </a:rPr>
              <a:t>. Otherwise, it’s a vertical sequence.  </a:t>
            </a:r>
          </a:p>
        </p:txBody>
      </p:sp>
      <p:sp>
        <p:nvSpPr>
          <p:cNvPr id="376" name="Example:…"/>
          <p:cNvSpPr txBox="1"/>
          <p:nvPr/>
        </p:nvSpPr>
        <p:spPr>
          <a:xfrm>
            <a:off x="180227" y="2292236"/>
            <a:ext cx="8773273" cy="2534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defRPr sz="6400">
                <a:solidFill>
                  <a:srgbClr val="FF2600"/>
                </a:solidFill>
              </a:defRPr>
            </a:pPr>
            <a:r>
              <a:rPr sz="3200" dirty="0">
                <a:solidFill>
                  <a:srgbClr val="F96A1B"/>
                </a:solidFill>
              </a:rPr>
              <a:t>Example: </a:t>
            </a:r>
          </a:p>
          <a:p>
            <a:pPr>
              <a:defRPr sz="5200" b="1"/>
            </a:pPr>
            <a:r>
              <a:rPr sz="3200" dirty="0"/>
              <a:t>B11, </a:t>
            </a:r>
            <a:r>
              <a:rPr lang="en-US" sz="3200" dirty="0">
                <a:latin typeface="American Typewriter"/>
                <a:ea typeface="American Typewriter"/>
                <a:cs typeface="American Typewriter"/>
                <a:sym typeface="American Typewriter"/>
              </a:rPr>
              <a:t>I</a:t>
            </a:r>
            <a:r>
              <a:rPr sz="3200" dirty="0"/>
              <a:t>2</a:t>
            </a:r>
            <a:r>
              <a:rPr lang="en-US" sz="3200" dirty="0"/>
              <a:t>3</a:t>
            </a:r>
            <a:r>
              <a:rPr sz="3200" dirty="0"/>
              <a:t>, G58, B13, </a:t>
            </a:r>
            <a:r>
              <a:rPr sz="3200" dirty="0">
                <a:latin typeface="American Typewriter"/>
                <a:ea typeface="American Typewriter"/>
                <a:cs typeface="American Typewriter"/>
                <a:sym typeface="American Typewriter"/>
              </a:rPr>
              <a:t>I</a:t>
            </a:r>
            <a:r>
              <a:rPr sz="3200" dirty="0"/>
              <a:t>21, N34, G55, </a:t>
            </a:r>
            <a:r>
              <a:rPr sz="3200" dirty="0">
                <a:solidFill>
                  <a:schemeClr val="accent3"/>
                </a:solidFill>
              </a:rPr>
              <a:t>O75</a:t>
            </a:r>
            <a:r>
              <a:rPr sz="3200" dirty="0"/>
              <a:t>,…</a:t>
            </a:r>
          </a:p>
          <a:p>
            <a:pPr>
              <a:defRPr sz="6400"/>
            </a:pPr>
            <a:r>
              <a:rPr sz="3200" dirty="0"/>
              <a:t>is a </a:t>
            </a:r>
            <a:r>
              <a:rPr sz="3200" dirty="0">
                <a:solidFill>
                  <a:srgbClr val="08A1D9"/>
                </a:solidFill>
              </a:rPr>
              <a:t>horizontal sequence.</a:t>
            </a:r>
          </a:p>
          <a:p>
            <a:pPr>
              <a:defRPr sz="6400"/>
            </a:pPr>
            <a:r>
              <a:rPr sz="3200" dirty="0"/>
              <a:t>We say it has property </a:t>
            </a:r>
            <a:r>
              <a:rPr sz="3200" dirty="0">
                <a:solidFill>
                  <a:srgbClr val="08A1D9"/>
                </a:solidFill>
              </a:rPr>
              <a:t>H</a:t>
            </a:r>
            <a:r>
              <a:rPr sz="3200" baseline="-5999" dirty="0">
                <a:solidFill>
                  <a:srgbClr val="08A1D9"/>
                </a:solidFill>
              </a:rPr>
              <a:t>8</a:t>
            </a:r>
            <a:r>
              <a:rPr sz="3200" baseline="-5999" dirty="0">
                <a:solidFill>
                  <a:srgbClr val="0433FF"/>
                </a:solidFill>
              </a:rPr>
              <a:t> </a:t>
            </a:r>
            <a:r>
              <a:rPr sz="3200" dirty="0"/>
              <a:t>since it becomes horizontal on the</a:t>
            </a:r>
            <a:r>
              <a:rPr sz="3200" dirty="0">
                <a:solidFill>
                  <a:srgbClr val="0433FF"/>
                </a:solidFill>
              </a:rPr>
              <a:t> </a:t>
            </a:r>
            <a:r>
              <a:rPr sz="3200" dirty="0">
                <a:solidFill>
                  <a:srgbClr val="08A1D9"/>
                </a:solidFill>
              </a:rPr>
              <a:t>8th</a:t>
            </a:r>
            <a:r>
              <a:rPr sz="3200" dirty="0">
                <a:solidFill>
                  <a:srgbClr val="0433FF"/>
                </a:solidFill>
              </a:rPr>
              <a:t> </a:t>
            </a:r>
            <a:r>
              <a:rPr sz="3200" dirty="0"/>
              <a:t>draw</a:t>
            </a:r>
            <a:r>
              <a:rPr sz="3200" dirty="0">
                <a:solidFill>
                  <a:srgbClr val="0433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6262259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" grpId="0" animBg="1" advAuto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In general, a sequence has property Hn if it becomes horizontal (all 5 letter appear)…"/>
          <p:cNvSpPr txBox="1"/>
          <p:nvPr/>
        </p:nvSpPr>
        <p:spPr>
          <a:xfrm>
            <a:off x="237517" y="279224"/>
            <a:ext cx="8906483" cy="3226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defRPr sz="6400">
                <a:solidFill>
                  <a:srgbClr val="FF2600"/>
                </a:solidFill>
              </a:defRPr>
            </a:pPr>
            <a:r>
              <a:rPr sz="3200" dirty="0">
                <a:solidFill>
                  <a:srgbClr val="000000"/>
                </a:solidFill>
              </a:rPr>
              <a:t>In general, a sequence has property</a:t>
            </a:r>
            <a:r>
              <a:rPr sz="3200" dirty="0"/>
              <a:t> </a:t>
            </a:r>
            <a:r>
              <a:rPr sz="3200" dirty="0">
                <a:solidFill>
                  <a:srgbClr val="08A1D9"/>
                </a:solidFill>
              </a:rPr>
              <a:t>H</a:t>
            </a:r>
            <a:r>
              <a:rPr sz="3200" baseline="-5999" dirty="0">
                <a:solidFill>
                  <a:srgbClr val="08A1D9"/>
                </a:solidFill>
              </a:rPr>
              <a:t>n</a:t>
            </a:r>
            <a:r>
              <a:rPr sz="3200" dirty="0">
                <a:solidFill>
                  <a:srgbClr val="0433FF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if it becomes</a:t>
            </a:r>
            <a:r>
              <a:rPr sz="3200" dirty="0">
                <a:solidFill>
                  <a:srgbClr val="0433FF"/>
                </a:solidFill>
              </a:rPr>
              <a:t> </a:t>
            </a:r>
            <a:r>
              <a:rPr sz="3200" dirty="0">
                <a:solidFill>
                  <a:schemeClr val="accent3"/>
                </a:solidFill>
              </a:rPr>
              <a:t>horizontal (all 5 letter appear) </a:t>
            </a:r>
          </a:p>
          <a:p>
            <a:pPr>
              <a:defRPr sz="6400">
                <a:solidFill>
                  <a:srgbClr val="FF2600"/>
                </a:solidFill>
              </a:defRPr>
            </a:pPr>
            <a:r>
              <a:rPr sz="3200" dirty="0">
                <a:solidFill>
                  <a:schemeClr val="accent3"/>
                </a:solidFill>
              </a:rPr>
              <a:t>on the nth draw. </a:t>
            </a:r>
            <a:br>
              <a:rPr lang="en-US" sz="3200" dirty="0">
                <a:solidFill>
                  <a:schemeClr val="accent3"/>
                </a:solidFill>
              </a:rPr>
            </a:br>
            <a:endParaRPr sz="4500" dirty="0">
              <a:solidFill>
                <a:srgbClr val="0433FF"/>
              </a:solidFill>
            </a:endParaRPr>
          </a:p>
          <a:p>
            <a:pPr>
              <a:defRPr sz="6400">
                <a:solidFill>
                  <a:srgbClr val="FF2600"/>
                </a:solidFill>
              </a:defRPr>
            </a:pPr>
            <a:r>
              <a:rPr sz="3200" dirty="0">
                <a:solidFill>
                  <a:srgbClr val="000000"/>
                </a:solidFill>
              </a:rPr>
              <a:t>It has property</a:t>
            </a:r>
            <a:r>
              <a:rPr sz="3200" dirty="0">
                <a:solidFill>
                  <a:srgbClr val="0433FF"/>
                </a:solidFill>
              </a:rPr>
              <a:t> </a:t>
            </a:r>
            <a:r>
              <a:rPr sz="3200" dirty="0">
                <a:solidFill>
                  <a:srgbClr val="F96A1B"/>
                </a:solidFill>
              </a:rPr>
              <a:t>V</a:t>
            </a:r>
            <a:r>
              <a:rPr sz="3200" baseline="-5999" dirty="0">
                <a:solidFill>
                  <a:srgbClr val="F96A1B"/>
                </a:solidFill>
              </a:rPr>
              <a:t>n</a:t>
            </a:r>
            <a:r>
              <a:rPr sz="3200" baseline="-5999" dirty="0"/>
              <a:t> </a:t>
            </a:r>
            <a:r>
              <a:rPr sz="3200" dirty="0">
                <a:solidFill>
                  <a:srgbClr val="000000"/>
                </a:solidFill>
              </a:rPr>
              <a:t>if it becomes</a:t>
            </a:r>
            <a:r>
              <a:rPr sz="3200" dirty="0"/>
              <a:t> </a:t>
            </a:r>
            <a:r>
              <a:rPr sz="3200" dirty="0">
                <a:solidFill>
                  <a:srgbClr val="F96A1B"/>
                </a:solidFill>
              </a:rPr>
              <a:t>vertical (a letter appears 5 times) on the nth draw.</a:t>
            </a:r>
          </a:p>
        </p:txBody>
      </p:sp>
      <p:sp>
        <p:nvSpPr>
          <p:cNvPr id="379" name="Every sequence has property…"/>
          <p:cNvSpPr txBox="1"/>
          <p:nvPr/>
        </p:nvSpPr>
        <p:spPr>
          <a:xfrm>
            <a:off x="237516" y="3901275"/>
            <a:ext cx="8303233" cy="105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defRPr sz="6400"/>
            </a:pPr>
            <a:r>
              <a:rPr sz="3200" dirty="0"/>
              <a:t>Every sequence has property </a:t>
            </a:r>
          </a:p>
          <a:p>
            <a:pPr>
              <a:defRPr sz="6400"/>
            </a:pPr>
            <a:r>
              <a:rPr sz="3200" dirty="0"/>
              <a:t>H</a:t>
            </a:r>
            <a:r>
              <a:rPr sz="3200" baseline="-5999" dirty="0"/>
              <a:t>n</a:t>
            </a:r>
            <a:r>
              <a:rPr sz="3200" dirty="0"/>
              <a:t> or V</a:t>
            </a:r>
            <a:r>
              <a:rPr sz="3200" baseline="-5999" dirty="0"/>
              <a:t>n </a:t>
            </a:r>
            <a:r>
              <a:rPr sz="3200" dirty="0"/>
              <a:t>for some n. </a:t>
            </a:r>
          </a:p>
        </p:txBody>
      </p:sp>
    </p:spTree>
    <p:extLst>
      <p:ext uri="{BB962C8B-B14F-4D97-AF65-F5344CB8AC3E}">
        <p14:creationId xmlns:p14="http://schemas.microsoft.com/office/powerpoint/2010/main" val="101822020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" grpId="0" animBg="1" advAuto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Obviously, a BINGO sequence needs at least 5 draws before it can become Horizontal or Vertical."/>
          <p:cNvSpPr txBox="1"/>
          <p:nvPr/>
        </p:nvSpPr>
        <p:spPr>
          <a:xfrm>
            <a:off x="179917" y="330900"/>
            <a:ext cx="8085667" cy="1549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l">
              <a:defRPr sz="6400"/>
            </a:pPr>
            <a:r>
              <a:rPr sz="3200" dirty="0"/>
              <a:t>Obviously, a BINGO sequence needs at least 5 draws before it can become </a:t>
            </a:r>
            <a:r>
              <a:rPr sz="3200" dirty="0">
                <a:solidFill>
                  <a:srgbClr val="08A1D9"/>
                </a:solidFill>
              </a:rPr>
              <a:t>Horizontal </a:t>
            </a:r>
            <a:r>
              <a:rPr sz="3200" dirty="0"/>
              <a:t>or </a:t>
            </a:r>
            <a:r>
              <a:rPr sz="3200" dirty="0">
                <a:solidFill>
                  <a:schemeClr val="accent2"/>
                </a:solidFill>
              </a:rPr>
              <a:t>Vertical</a:t>
            </a:r>
            <a:r>
              <a:rPr sz="3200" dirty="0"/>
              <a:t>. </a:t>
            </a:r>
          </a:p>
        </p:txBody>
      </p:sp>
      <p:sp>
        <p:nvSpPr>
          <p:cNvPr id="382" name="Less obviously, a BINGO sequence is guaranteed to become Horizontal or Vertical within 17 draws."/>
          <p:cNvSpPr txBox="1"/>
          <p:nvPr/>
        </p:nvSpPr>
        <p:spPr>
          <a:xfrm>
            <a:off x="179917" y="1880363"/>
            <a:ext cx="8233833" cy="1549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l">
              <a:defRPr sz="6400"/>
            </a:pPr>
            <a:r>
              <a:rPr sz="3200" dirty="0"/>
              <a:t>Less obviously, a BINGO sequence is guaranteed to become </a:t>
            </a:r>
            <a:r>
              <a:rPr sz="3200" dirty="0">
                <a:solidFill>
                  <a:srgbClr val="08A1D9"/>
                </a:solidFill>
              </a:rPr>
              <a:t>Horizontal </a:t>
            </a:r>
            <a:r>
              <a:rPr sz="3200" dirty="0"/>
              <a:t>or </a:t>
            </a:r>
            <a:r>
              <a:rPr sz="3200" dirty="0">
                <a:solidFill>
                  <a:schemeClr val="accent2"/>
                </a:solidFill>
              </a:rPr>
              <a:t>Vertical </a:t>
            </a:r>
            <a:r>
              <a:rPr sz="3200" dirty="0"/>
              <a:t>within </a:t>
            </a:r>
            <a:r>
              <a:rPr sz="3200" dirty="0">
                <a:solidFill>
                  <a:srgbClr val="4F8F00"/>
                </a:solidFill>
              </a:rPr>
              <a:t>17</a:t>
            </a:r>
            <a:r>
              <a:rPr sz="3200" dirty="0"/>
              <a:t> draws.  </a:t>
            </a:r>
          </a:p>
        </p:txBody>
      </p:sp>
      <p:sp>
        <p:nvSpPr>
          <p:cNvPr id="383" name="(With 16 draws, you could have, say, 4Bs, 4Is, 4Ns, and 4Gs.)"/>
          <p:cNvSpPr txBox="1"/>
          <p:nvPr/>
        </p:nvSpPr>
        <p:spPr>
          <a:xfrm>
            <a:off x="179918" y="3733927"/>
            <a:ext cx="8593666" cy="105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l">
              <a:defRPr sz="6400"/>
            </a:pPr>
            <a:r>
              <a:rPr sz="3200" dirty="0"/>
              <a:t>(With </a:t>
            </a:r>
            <a:r>
              <a:rPr sz="3200" dirty="0">
                <a:solidFill>
                  <a:srgbClr val="4F8F00"/>
                </a:solidFill>
              </a:rPr>
              <a:t>16</a:t>
            </a:r>
            <a:r>
              <a:rPr sz="3200" dirty="0"/>
              <a:t> draws, you could have, say, 4Bs, 4Is, 4Ns, and 4Gs.)</a:t>
            </a:r>
          </a:p>
        </p:txBody>
      </p:sp>
    </p:spTree>
    <p:extLst>
      <p:ext uri="{BB962C8B-B14F-4D97-AF65-F5344CB8AC3E}">
        <p14:creationId xmlns:p14="http://schemas.microsoft.com/office/powerpoint/2010/main" val="1925707128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" grpId="0" animBg="1" advAuto="0"/>
      <p:bldP spid="383" grpId="0" animBg="1" advAuto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No sequence is Horizontal and Vertical."/>
          <p:cNvSpPr txBox="1"/>
          <p:nvPr/>
        </p:nvSpPr>
        <p:spPr>
          <a:xfrm>
            <a:off x="592337" y="532175"/>
            <a:ext cx="7779080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defRPr sz="6400"/>
            </a:pPr>
            <a:r>
              <a:rPr sz="3200" dirty="0"/>
              <a:t>No sequence is </a:t>
            </a:r>
            <a:r>
              <a:rPr sz="3200" dirty="0">
                <a:solidFill>
                  <a:schemeClr val="accent3"/>
                </a:solidFill>
              </a:rPr>
              <a:t>Horizontal </a:t>
            </a:r>
            <a:r>
              <a:rPr sz="3200" dirty="0">
                <a:solidFill>
                  <a:srgbClr val="4F8F00"/>
                </a:solidFill>
              </a:rPr>
              <a:t>and</a:t>
            </a:r>
            <a:r>
              <a:rPr sz="3200" dirty="0"/>
              <a:t> </a:t>
            </a:r>
            <a:r>
              <a:rPr sz="3200" dirty="0">
                <a:solidFill>
                  <a:srgbClr val="F96A1B"/>
                </a:solidFill>
              </a:rPr>
              <a:t>Vertical</a:t>
            </a:r>
            <a:r>
              <a:rPr sz="3200" dirty="0"/>
              <a:t>. </a:t>
            </a:r>
          </a:p>
        </p:txBody>
      </p:sp>
      <p:sp>
        <p:nvSpPr>
          <p:cNvPr id="386" name="Why?"/>
          <p:cNvSpPr txBox="1"/>
          <p:nvPr/>
        </p:nvSpPr>
        <p:spPr>
          <a:xfrm>
            <a:off x="592337" y="1289336"/>
            <a:ext cx="999072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6400">
                <a:solidFill>
                  <a:srgbClr val="4F8F00"/>
                </a:solidFill>
              </a:defRPr>
            </a:lvl1pPr>
          </a:lstStyle>
          <a:p>
            <a:r>
              <a:rPr sz="3200" dirty="0"/>
              <a:t>Why?</a:t>
            </a:r>
          </a:p>
        </p:txBody>
      </p:sp>
      <p:sp>
        <p:nvSpPr>
          <p:cNvPr id="387" name="The winning number, say O75, can’t simultaneously be the first time O appears and the 5th time O appears."/>
          <p:cNvSpPr txBox="1"/>
          <p:nvPr/>
        </p:nvSpPr>
        <p:spPr>
          <a:xfrm>
            <a:off x="592337" y="2846753"/>
            <a:ext cx="8342492" cy="1549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l">
              <a:defRPr sz="6400">
                <a:solidFill>
                  <a:srgbClr val="FF2600"/>
                </a:solidFill>
              </a:defRPr>
            </a:pPr>
            <a:r>
              <a:rPr sz="3200" dirty="0">
                <a:solidFill>
                  <a:srgbClr val="000000"/>
                </a:solidFill>
              </a:rPr>
              <a:t>The winning number, say</a:t>
            </a:r>
            <a:r>
              <a:rPr sz="3200" dirty="0"/>
              <a:t> </a:t>
            </a:r>
            <a:r>
              <a:rPr sz="3200" dirty="0">
                <a:solidFill>
                  <a:srgbClr val="000000"/>
                </a:solidFill>
              </a:rPr>
              <a:t>O75,</a:t>
            </a:r>
            <a:r>
              <a:rPr sz="3200" dirty="0"/>
              <a:t> </a:t>
            </a:r>
            <a:r>
              <a:rPr sz="3200" dirty="0">
                <a:solidFill>
                  <a:srgbClr val="000000"/>
                </a:solidFill>
              </a:rPr>
              <a:t>can’t simultaneously be the</a:t>
            </a:r>
            <a:r>
              <a:rPr sz="3200" dirty="0"/>
              <a:t> </a:t>
            </a:r>
            <a:r>
              <a:rPr sz="3200" i="1" dirty="0">
                <a:solidFill>
                  <a:srgbClr val="08A1D9"/>
                </a:solidFill>
              </a:rPr>
              <a:t>first</a:t>
            </a:r>
            <a:r>
              <a:rPr sz="3200" dirty="0">
                <a:solidFill>
                  <a:srgbClr val="08A1D9"/>
                </a:solidFill>
              </a:rPr>
              <a:t> time O appears </a:t>
            </a:r>
            <a:r>
              <a:rPr sz="3200" dirty="0">
                <a:solidFill>
                  <a:srgbClr val="000000"/>
                </a:solidFill>
              </a:rPr>
              <a:t>and</a:t>
            </a:r>
            <a:r>
              <a:rPr sz="3200" dirty="0"/>
              <a:t> </a:t>
            </a:r>
            <a:r>
              <a:rPr sz="3200" dirty="0">
                <a:solidFill>
                  <a:schemeClr val="accent2"/>
                </a:solidFill>
              </a:rPr>
              <a:t>the </a:t>
            </a:r>
            <a:r>
              <a:rPr sz="3200" i="1" dirty="0">
                <a:solidFill>
                  <a:schemeClr val="accent2"/>
                </a:solidFill>
              </a:rPr>
              <a:t>5th time</a:t>
            </a:r>
            <a:r>
              <a:rPr sz="3200" dirty="0">
                <a:solidFill>
                  <a:schemeClr val="accent2"/>
                </a:solidFill>
              </a:rPr>
              <a:t> O appears. </a:t>
            </a:r>
          </a:p>
        </p:txBody>
      </p:sp>
    </p:spTree>
    <p:extLst>
      <p:ext uri="{BB962C8B-B14F-4D97-AF65-F5344CB8AC3E}">
        <p14:creationId xmlns:p14="http://schemas.microsoft.com/office/powerpoint/2010/main" val="633656359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90" y="232833"/>
            <a:ext cx="877551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A = 6, 6, 2, 2, 2, 2</a:t>
            </a:r>
          </a:p>
          <a:p>
            <a:pPr algn="ctr"/>
            <a:r>
              <a:rPr lang="en-US" sz="3600" b="1" dirty="0"/>
              <a:t>B = 3, 3, 3, 3, 3, 3</a:t>
            </a:r>
          </a:p>
          <a:p>
            <a:pPr algn="ctr"/>
            <a:r>
              <a:rPr lang="en-US" sz="3600" b="1" dirty="0"/>
              <a:t>C = 4, 4, 4, 4, 0, 0</a:t>
            </a:r>
          </a:p>
          <a:p>
            <a:pPr algn="ctr"/>
            <a:r>
              <a:rPr lang="en-US" sz="3600" b="1" dirty="0"/>
              <a:t>D = 5, 5, 5, 1, 1, 1</a:t>
            </a:r>
          </a:p>
          <a:p>
            <a:endParaRPr lang="en-US" sz="3600" dirty="0"/>
          </a:p>
          <a:p>
            <a:pPr algn="ctr"/>
            <a:r>
              <a:rPr lang="en-US" sz="3600" dirty="0"/>
              <a:t>If you pick C, then I’ll pick D since</a:t>
            </a:r>
          </a:p>
          <a:p>
            <a:pPr algn="ctr"/>
            <a:r>
              <a:rPr lang="en-US" sz="3600" b="1" dirty="0"/>
              <a:t>P(D &gt; C) = 2/3</a:t>
            </a:r>
          </a:p>
          <a:p>
            <a:pPr algn="ctr"/>
            <a:r>
              <a:rPr lang="en-US" sz="4000" b="1" dirty="0">
                <a:solidFill>
                  <a:srgbClr val="F96A1B"/>
                </a:solidFill>
              </a:rPr>
              <a:t>Why?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The chance of winning in 5 draws."/>
          <p:cNvSpPr txBox="1"/>
          <p:nvPr/>
        </p:nvSpPr>
        <p:spPr>
          <a:xfrm>
            <a:off x="243474" y="331091"/>
            <a:ext cx="5932714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6400"/>
            </a:pPr>
            <a:r>
              <a:rPr sz="3200" dirty="0"/>
              <a:t>The chance of winning in </a:t>
            </a:r>
            <a:r>
              <a:rPr sz="3200" dirty="0">
                <a:solidFill>
                  <a:srgbClr val="4F8F00"/>
                </a:solidFill>
              </a:rPr>
              <a:t>5</a:t>
            </a:r>
            <a:r>
              <a:rPr sz="3200" dirty="0"/>
              <a:t> draws. </a:t>
            </a:r>
          </a:p>
        </p:txBody>
      </p:sp>
      <p:sp>
        <p:nvSpPr>
          <p:cNvPr id="390" name="The chance of a Horizontal win is:"/>
          <p:cNvSpPr txBox="1"/>
          <p:nvPr/>
        </p:nvSpPr>
        <p:spPr>
          <a:xfrm>
            <a:off x="243474" y="1048927"/>
            <a:ext cx="5861781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6400"/>
            </a:pPr>
            <a:r>
              <a:rPr sz="3200" dirty="0"/>
              <a:t>The chance of a </a:t>
            </a:r>
            <a:r>
              <a:rPr sz="3200" dirty="0">
                <a:solidFill>
                  <a:schemeClr val="accent3"/>
                </a:solidFill>
              </a:rPr>
              <a:t>Horizontal </a:t>
            </a:r>
            <a:r>
              <a:rPr sz="3200" dirty="0"/>
              <a:t>win is:</a:t>
            </a:r>
          </a:p>
        </p:txBody>
      </p:sp>
      <p:pic>
        <p:nvPicPr>
          <p:cNvPr id="39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17" y="1729238"/>
            <a:ext cx="6751513" cy="894191"/>
          </a:xfrm>
          <a:prstGeom prst="rect">
            <a:avLst/>
          </a:prstGeom>
          <a:ln w="12700">
            <a:miter lim="400000"/>
          </a:ln>
        </p:spPr>
      </p:pic>
      <p:sp>
        <p:nvSpPr>
          <p:cNvPr id="392" name="The chance of a Vertical win is:"/>
          <p:cNvSpPr txBox="1"/>
          <p:nvPr/>
        </p:nvSpPr>
        <p:spPr>
          <a:xfrm>
            <a:off x="243474" y="2745593"/>
            <a:ext cx="5398914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6400"/>
            </a:pPr>
            <a:r>
              <a:rPr sz="3200" dirty="0"/>
              <a:t>The chance of a </a:t>
            </a:r>
            <a:r>
              <a:rPr sz="3200" dirty="0">
                <a:solidFill>
                  <a:srgbClr val="08A1D9"/>
                </a:solidFill>
              </a:rPr>
              <a:t>Vertical </a:t>
            </a:r>
            <a:r>
              <a:rPr sz="3200" dirty="0"/>
              <a:t>win is:</a:t>
            </a:r>
          </a:p>
        </p:txBody>
      </p:sp>
      <p:pic>
        <p:nvPicPr>
          <p:cNvPr id="39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74" y="3406756"/>
            <a:ext cx="6656588" cy="894190"/>
          </a:xfrm>
          <a:prstGeom prst="rect">
            <a:avLst/>
          </a:prstGeom>
          <a:ln w="12700">
            <a:miter lim="400000"/>
          </a:ln>
        </p:spPr>
      </p:pic>
      <p:sp>
        <p:nvSpPr>
          <p:cNvPr id="394" name="Horizontal is 50 times more likely!"/>
          <p:cNvSpPr txBox="1"/>
          <p:nvPr/>
        </p:nvSpPr>
        <p:spPr>
          <a:xfrm>
            <a:off x="277317" y="4511603"/>
            <a:ext cx="5932313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6400"/>
            </a:pPr>
            <a:r>
              <a:rPr sz="3200" dirty="0">
                <a:solidFill>
                  <a:srgbClr val="08A1D9"/>
                </a:solidFill>
              </a:rPr>
              <a:t>Horizontal </a:t>
            </a:r>
            <a:r>
              <a:rPr sz="3200" dirty="0"/>
              <a:t>is </a:t>
            </a:r>
            <a:r>
              <a:rPr sz="3200" dirty="0">
                <a:solidFill>
                  <a:srgbClr val="F96A1B"/>
                </a:solidFill>
              </a:rPr>
              <a:t>50 times </a:t>
            </a:r>
            <a:r>
              <a:rPr sz="3200" dirty="0"/>
              <a:t>more likely!</a:t>
            </a:r>
          </a:p>
        </p:txBody>
      </p:sp>
    </p:spTree>
    <p:extLst>
      <p:ext uri="{BB962C8B-B14F-4D97-AF65-F5344CB8AC3E}">
        <p14:creationId xmlns:p14="http://schemas.microsoft.com/office/powerpoint/2010/main" val="491020240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" grpId="0" animBg="1" advAuto="0"/>
      <p:bldP spid="391" grpId="0" animBg="1" advAuto="0"/>
      <p:bldP spid="392" grpId="0" animBg="1" advAuto="0"/>
      <p:bldP spid="393" grpId="0" animBg="1" advAuto="0"/>
      <p:bldP spid="394" grpId="0" animBg="1" advAuto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After the 5th draw, the counting gets more complicated, but we can do it!"/>
          <p:cNvSpPr txBox="1"/>
          <p:nvPr/>
        </p:nvSpPr>
        <p:spPr>
          <a:xfrm>
            <a:off x="1201974" y="1913667"/>
            <a:ext cx="8502668" cy="105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6400"/>
            </a:lvl1pPr>
          </a:lstStyle>
          <a:p>
            <a:r>
              <a:rPr sz="3200" dirty="0"/>
              <a:t>After the 5th draw, the counting gets more complicated, but we can do it!</a:t>
            </a:r>
          </a:p>
        </p:txBody>
      </p:sp>
    </p:spTree>
    <p:extLst>
      <p:ext uri="{BB962C8B-B14F-4D97-AF65-F5344CB8AC3E}">
        <p14:creationId xmlns:p14="http://schemas.microsoft.com/office/powerpoint/2010/main" val="1945001906"/>
      </p:ext>
    </p:extLst>
  </p:cSld>
  <p:clrMapOvr>
    <a:masterClrMapping/>
  </p:clrMapOvr>
  <p:transition spd="slow"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After computing P(Hn) and P(Vn)…"/>
          <p:cNvSpPr txBox="1"/>
          <p:nvPr/>
        </p:nvSpPr>
        <p:spPr>
          <a:xfrm>
            <a:off x="468180" y="458630"/>
            <a:ext cx="8675820" cy="2534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l">
              <a:defRPr sz="6400"/>
            </a:pPr>
            <a:r>
              <a:rPr sz="3200" dirty="0"/>
              <a:t>After computing P(</a:t>
            </a:r>
            <a:r>
              <a:rPr sz="3200" dirty="0">
                <a:solidFill>
                  <a:srgbClr val="08A1D9"/>
                </a:solidFill>
              </a:rPr>
              <a:t>H</a:t>
            </a:r>
            <a:r>
              <a:rPr sz="3200" baseline="-5999" dirty="0">
                <a:solidFill>
                  <a:srgbClr val="08A1D9"/>
                </a:solidFill>
              </a:rPr>
              <a:t>n</a:t>
            </a:r>
            <a:r>
              <a:rPr sz="3200" dirty="0"/>
              <a:t>) and P(</a:t>
            </a:r>
            <a:r>
              <a:rPr sz="3200" dirty="0">
                <a:solidFill>
                  <a:schemeClr val="accent2"/>
                </a:solidFill>
              </a:rPr>
              <a:t>V</a:t>
            </a:r>
            <a:r>
              <a:rPr sz="3200" baseline="-5999" dirty="0">
                <a:solidFill>
                  <a:schemeClr val="accent2"/>
                </a:solidFill>
              </a:rPr>
              <a:t>n</a:t>
            </a:r>
            <a:r>
              <a:rPr sz="3200" dirty="0"/>
              <a:t>) </a:t>
            </a:r>
          </a:p>
          <a:p>
            <a:pPr algn="l">
              <a:defRPr sz="6400"/>
            </a:pPr>
            <a:r>
              <a:rPr sz="3200" dirty="0"/>
              <a:t>for n = 5, 6, 7, …, 17, </a:t>
            </a:r>
          </a:p>
          <a:p>
            <a:pPr algn="l">
              <a:defRPr sz="6400"/>
            </a:pPr>
            <a:r>
              <a:rPr sz="3200" dirty="0"/>
              <a:t>by counting 70 shapes </a:t>
            </a:r>
          </a:p>
          <a:p>
            <a:pPr algn="l">
              <a:defRPr sz="6400"/>
            </a:pPr>
            <a:r>
              <a:rPr sz="3200" dirty="0"/>
              <a:t>(35 for H</a:t>
            </a:r>
            <a:r>
              <a:rPr sz="3200" baseline="-5999" dirty="0"/>
              <a:t>n </a:t>
            </a:r>
            <a:r>
              <a:rPr sz="3200" dirty="0"/>
              <a:t>and 35 for V</a:t>
            </a:r>
            <a:r>
              <a:rPr sz="3200" baseline="-5999" dirty="0"/>
              <a:t>n</a:t>
            </a:r>
            <a:r>
              <a:rPr sz="3200" dirty="0"/>
              <a:t>)*</a:t>
            </a:r>
          </a:p>
          <a:p>
            <a:pPr algn="l">
              <a:defRPr sz="6400"/>
            </a:pPr>
            <a:r>
              <a:rPr sz="3200" dirty="0"/>
              <a:t>we arrive at the following table. </a:t>
            </a:r>
          </a:p>
        </p:txBody>
      </p:sp>
      <p:sp>
        <p:nvSpPr>
          <p:cNvPr id="648" name="*Not a coincidence — later!"/>
          <p:cNvSpPr txBox="1"/>
          <p:nvPr/>
        </p:nvSpPr>
        <p:spPr>
          <a:xfrm>
            <a:off x="468180" y="3727529"/>
            <a:ext cx="8675820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>
              <a:defRPr sz="6400"/>
            </a:lvl1pPr>
          </a:lstStyle>
          <a:p>
            <a:r>
              <a:rPr sz="3200" dirty="0"/>
              <a:t>*Not a coincidence</a:t>
            </a:r>
          </a:p>
        </p:txBody>
      </p:sp>
    </p:spTree>
    <p:extLst>
      <p:ext uri="{BB962C8B-B14F-4D97-AF65-F5344CB8AC3E}">
        <p14:creationId xmlns:p14="http://schemas.microsoft.com/office/powerpoint/2010/main" val="11276088"/>
      </p:ext>
    </p:extLst>
  </p:cSld>
  <p:clrMapOvr>
    <a:masterClrMapping/>
  </p:clrMapOvr>
  <p:transition spd="slow"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2" name="Table"/>
          <p:cNvGraphicFramePr/>
          <p:nvPr>
            <p:extLst>
              <p:ext uri="{D42A27DB-BD31-4B8C-83A1-F6EECF244321}">
                <p14:modId xmlns:p14="http://schemas.microsoft.com/office/powerpoint/2010/main" val="1460524859"/>
              </p:ext>
            </p:extLst>
          </p:nvPr>
        </p:nvGraphicFramePr>
        <p:xfrm>
          <a:off x="743085" y="244834"/>
          <a:ext cx="7702414" cy="5585888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612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7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5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83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14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77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5415"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 dirty="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Cambria"/>
                        </a:rPr>
                        <a:t>n</a:t>
                      </a:r>
                      <a:endParaRPr sz="1500" b="1" i="1" dirty="0">
                        <a:solidFill>
                          <a:schemeClr val="bg1"/>
                        </a:solidFill>
                        <a:effectLst>
                          <a:outerShdw blurRad="25400" dist="25400" dir="5400000" rotWithShape="0">
                            <a:srgbClr val="000000">
                              <a:alpha val="60000"/>
                            </a:srgbClr>
                          </a:outerShdw>
                        </a:effectLst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Cambria"/>
                        </a:rPr>
                        <a:t>shapes</a:t>
                      </a:r>
                      <a:endParaRPr sz="1200" b="1" dirty="0">
                        <a:solidFill>
                          <a:srgbClr val="FFFFFF"/>
                        </a:solidFill>
                        <a:effectLst>
                          <a:outerShdw blurRad="25400" dist="25400" dir="5400000" rotWithShape="0">
                            <a:srgbClr val="000000">
                              <a:alpha val="60000"/>
                            </a:srgbClr>
                          </a:outerShdw>
                        </a:effectLst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  <a:defRPr sz="3600" b="1">
                          <a:solidFill>
                            <a:srgbClr val="000000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500" dirty="0">
                          <a:solidFill>
                            <a:srgbClr val="FFFFFF"/>
                          </a:solidFill>
                        </a:rPr>
                        <a:t>P(H</a:t>
                      </a:r>
                      <a:r>
                        <a:rPr sz="1500" baseline="-5999" dirty="0">
                          <a:solidFill>
                            <a:srgbClr val="FFFFFF"/>
                          </a:solidFill>
                        </a:rPr>
                        <a:t>n</a:t>
                      </a:r>
                      <a:r>
                        <a:rPr sz="1500" dirty="0">
                          <a:solidFill>
                            <a:srgbClr val="FFFFFF"/>
                          </a:solidFill>
                        </a:rPr>
                        <a:t>)</a:t>
                      </a: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  <a:defRPr sz="3600" b="1">
                          <a:solidFill>
                            <a:srgbClr val="000000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Cambria"/>
                          <a:ea typeface="Cambria"/>
                          <a:cs typeface="Cambria"/>
                          <a:sym typeface="Cambria"/>
                        </a:defRPr>
                      </a:pPr>
                      <a:r>
                        <a:rPr sz="1500" dirty="0">
                          <a:solidFill>
                            <a:srgbClr val="FFFFFF"/>
                          </a:solidFill>
                        </a:rPr>
                        <a:t>P(V</a:t>
                      </a:r>
                      <a:r>
                        <a:rPr sz="1500" baseline="-5999" dirty="0">
                          <a:solidFill>
                            <a:srgbClr val="FFFFFF"/>
                          </a:solidFill>
                        </a:rPr>
                        <a:t>n</a:t>
                      </a:r>
                      <a:r>
                        <a:rPr sz="1500" dirty="0">
                          <a:solidFill>
                            <a:srgbClr val="FFFFFF"/>
                          </a:solidFill>
                        </a:rPr>
                        <a:t>)</a:t>
                      </a: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Cambria"/>
                        </a:rPr>
                        <a:t>ratio</a:t>
                      </a:r>
                      <a:endParaRPr sz="1500" b="1" dirty="0">
                        <a:solidFill>
                          <a:srgbClr val="FFFFFF"/>
                        </a:solidFill>
                        <a:effectLst>
                          <a:outerShdw blurRad="25400" dist="25400" dir="5400000" rotWithShape="0">
                            <a:srgbClr val="000000">
                              <a:alpha val="60000"/>
                            </a:srgbClr>
                          </a:outerShdw>
                        </a:effectLst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Cambria"/>
                        </a:rPr>
                        <a:t>sum</a:t>
                      </a:r>
                      <a:endParaRPr sz="1500" b="1" dirty="0">
                        <a:solidFill>
                          <a:srgbClr val="FFFFFF"/>
                        </a:solidFill>
                        <a:effectLst>
                          <a:outerShdw blurRad="25400" dist="25400" dir="5400000" rotWithShape="0">
                            <a:srgbClr val="000000">
                              <a:alpha val="60000"/>
                            </a:srgbClr>
                          </a:outerShdw>
                        </a:effectLst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Cambria"/>
                        </a:rPr>
                        <a:t>cumulative</a:t>
                      </a:r>
                      <a:endParaRPr sz="1500" b="1" dirty="0">
                        <a:solidFill>
                          <a:srgbClr val="FFFFFF"/>
                        </a:solidFill>
                        <a:effectLst>
                          <a:outerShdw blurRad="25400" dist="25400" dir="5400000" rotWithShape="0">
                            <a:srgbClr val="000000">
                              <a:alpha val="60000"/>
                            </a:srgbClr>
                          </a:outerShdw>
                        </a:effectLst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44648" marR="44648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901"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 dirty="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Cambria"/>
                        </a:rPr>
                        <a:t>5</a:t>
                      </a:r>
                      <a:endParaRPr sz="1500" b="1" dirty="0">
                        <a:solidFill>
                          <a:schemeClr val="bg1"/>
                        </a:solidFill>
                        <a:effectLst>
                          <a:outerShdw blurRad="25400" dist="25400" dir="5400000" rotWithShape="0">
                            <a:srgbClr val="000000">
                              <a:alpha val="60000"/>
                            </a:srgbClr>
                          </a:outerShdw>
                        </a:effectLst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 dirty="0">
                          <a:sym typeface="Cambria"/>
                        </a:rPr>
                        <a:t>1</a:t>
                      </a:r>
                      <a:endParaRPr sz="1500" b="1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 dirty="0">
                          <a:solidFill>
                            <a:srgbClr val="08A1D9"/>
                          </a:solidFill>
                          <a:sym typeface="Calibri"/>
                        </a:rPr>
                        <a:t>0.04400</a:t>
                      </a:r>
                      <a:endParaRPr sz="1500" b="1" dirty="0">
                        <a:solidFill>
                          <a:srgbClr val="08A1D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 dirty="0">
                          <a:solidFill>
                            <a:schemeClr val="accent2"/>
                          </a:solidFill>
                          <a:sym typeface="Calibri"/>
                        </a:rPr>
                        <a:t>0.00087</a:t>
                      </a:r>
                      <a:endParaRPr sz="1500" b="1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>
                          <a:sym typeface="Calibri"/>
                        </a:rPr>
                        <a:t>50.57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>
                          <a:sym typeface="Calibri"/>
                        </a:rPr>
                        <a:t>0.0449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>
                          <a:sym typeface="Calibri"/>
                        </a:rPr>
                        <a:t>0.0449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901"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Cambria"/>
                        </a:rPr>
                        <a:t>6</a:t>
                      </a:r>
                      <a:endParaRPr sz="1500">
                        <a:solidFill>
                          <a:schemeClr val="bg1"/>
                        </a:solidFill>
                        <a:effectLst>
                          <a:outerShdw blurRad="25400" dist="25400" dir="5400000" rotWithShape="0">
                            <a:srgbClr val="000000">
                              <a:alpha val="60000"/>
                            </a:srgbClr>
                          </a:outerShdw>
                        </a:effectLst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>
                          <a:sym typeface="Cambria"/>
                        </a:rPr>
                        <a:t>1</a:t>
                      </a:r>
                      <a:endParaRPr sz="15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 dirty="0">
                          <a:solidFill>
                            <a:srgbClr val="08A1D9"/>
                          </a:solidFill>
                          <a:sym typeface="Calibri"/>
                        </a:rPr>
                        <a:t>0.08800</a:t>
                      </a:r>
                      <a:endParaRPr sz="1500" dirty="0">
                        <a:solidFill>
                          <a:srgbClr val="08A1D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 dirty="0">
                          <a:solidFill>
                            <a:schemeClr val="accent2"/>
                          </a:solidFill>
                          <a:sym typeface="Calibri"/>
                        </a:rPr>
                        <a:t>0.00373</a:t>
                      </a:r>
                      <a:endParaRPr sz="1500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>
                          <a:sym typeface="Calibri"/>
                        </a:rPr>
                        <a:t>23.60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>
                          <a:sym typeface="Calibri"/>
                        </a:rPr>
                        <a:t>0.0917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>
                          <a:sym typeface="Calibri"/>
                        </a:rPr>
                        <a:t>0.1366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901"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 dirty="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Cambria"/>
                        </a:rPr>
                        <a:t>7</a:t>
                      </a:r>
                      <a:endParaRPr sz="1500" dirty="0">
                        <a:solidFill>
                          <a:schemeClr val="bg1"/>
                        </a:solidFill>
                        <a:effectLst>
                          <a:outerShdw blurRad="25400" dist="25400" dir="5400000" rotWithShape="0">
                            <a:srgbClr val="000000">
                              <a:alpha val="60000"/>
                            </a:srgbClr>
                          </a:outerShdw>
                        </a:effectLst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>
                          <a:sym typeface="Cambria"/>
                        </a:rPr>
                        <a:t>2</a:t>
                      </a:r>
                      <a:endParaRPr sz="15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>
                          <a:solidFill>
                            <a:srgbClr val="08A1D9"/>
                          </a:solidFill>
                          <a:sym typeface="Calibri"/>
                        </a:rPr>
                        <a:t>0.11350</a:t>
                      </a:r>
                      <a:endParaRPr sz="1500">
                        <a:solidFill>
                          <a:srgbClr val="08A1D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>
                          <a:solidFill>
                            <a:schemeClr val="accent2"/>
                          </a:solidFill>
                          <a:sym typeface="Calibri"/>
                        </a:rPr>
                        <a:t>0.00956</a:t>
                      </a:r>
                      <a:endParaRPr sz="150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>
                          <a:sym typeface="Calibri"/>
                        </a:rPr>
                        <a:t>11.87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>
                          <a:sym typeface="Calibri"/>
                        </a:rPr>
                        <a:t>0.1231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>
                          <a:sym typeface="Calibri"/>
                        </a:rPr>
                        <a:t>0.2597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901"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Cambria"/>
                        </a:rPr>
                        <a:t>8</a:t>
                      </a:r>
                      <a:endParaRPr sz="1500">
                        <a:solidFill>
                          <a:schemeClr val="bg1"/>
                        </a:solidFill>
                        <a:effectLst>
                          <a:outerShdw blurRad="25400" dist="25400" dir="5400000" rotWithShape="0">
                            <a:srgbClr val="000000">
                              <a:alpha val="60000"/>
                            </a:srgbClr>
                          </a:outerShdw>
                        </a:effectLst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>
                          <a:sym typeface="Cambria"/>
                        </a:rPr>
                        <a:t>3</a:t>
                      </a:r>
                      <a:endParaRPr sz="15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 dirty="0">
                          <a:solidFill>
                            <a:srgbClr val="08A1D9"/>
                          </a:solidFill>
                          <a:sym typeface="Calibri"/>
                        </a:rPr>
                        <a:t>0.12052</a:t>
                      </a:r>
                      <a:endParaRPr sz="1500" dirty="0">
                        <a:solidFill>
                          <a:srgbClr val="08A1D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 dirty="0">
                          <a:solidFill>
                            <a:schemeClr val="accent2"/>
                          </a:solidFill>
                          <a:sym typeface="Calibri"/>
                        </a:rPr>
                        <a:t>0.01903</a:t>
                      </a:r>
                      <a:endParaRPr sz="1500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>
                          <a:sym typeface="Calibri"/>
                        </a:rPr>
                        <a:t>6.33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>
                          <a:sym typeface="Calibri"/>
                        </a:rPr>
                        <a:t>0.1396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>
                          <a:sym typeface="Calibri"/>
                        </a:rPr>
                        <a:t>0.3992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901"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 dirty="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Cambria"/>
                        </a:rPr>
                        <a:t>9</a:t>
                      </a:r>
                      <a:endParaRPr sz="1500" dirty="0">
                        <a:solidFill>
                          <a:schemeClr val="bg1"/>
                        </a:solidFill>
                        <a:effectLst>
                          <a:outerShdw blurRad="25400" dist="25400" dir="5400000" rotWithShape="0">
                            <a:srgbClr val="000000">
                              <a:alpha val="60000"/>
                            </a:srgbClr>
                          </a:outerShdw>
                        </a:effectLst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>
                          <a:sym typeface="Cambria"/>
                        </a:rPr>
                        <a:t>4</a:t>
                      </a:r>
                      <a:endParaRPr sz="15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 dirty="0">
                          <a:solidFill>
                            <a:srgbClr val="08A1D9"/>
                          </a:solidFill>
                          <a:sym typeface="Calibri"/>
                        </a:rPr>
                        <a:t>0.11220</a:t>
                      </a:r>
                      <a:endParaRPr sz="1500" dirty="0">
                        <a:solidFill>
                          <a:srgbClr val="08A1D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>
                          <a:solidFill>
                            <a:schemeClr val="accent2"/>
                          </a:solidFill>
                          <a:sym typeface="Calibri"/>
                        </a:rPr>
                        <a:t>0.02902</a:t>
                      </a:r>
                      <a:endParaRPr sz="150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>
                          <a:sym typeface="Calibri"/>
                        </a:rPr>
                        <a:t>3.87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>
                          <a:sym typeface="Calibri"/>
                        </a:rPr>
                        <a:t>0.1412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>
                          <a:sym typeface="Calibri"/>
                        </a:rPr>
                        <a:t>0.5404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901"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Cambria"/>
                        </a:rPr>
                        <a:t>10</a:t>
                      </a:r>
                      <a:endParaRPr sz="1500" b="1">
                        <a:solidFill>
                          <a:schemeClr val="bg1"/>
                        </a:solidFill>
                        <a:effectLst>
                          <a:outerShdw blurRad="25400" dist="25400" dir="5400000" rotWithShape="0">
                            <a:srgbClr val="000000">
                              <a:alpha val="60000"/>
                            </a:srgbClr>
                          </a:outerShdw>
                        </a:effectLst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>
                          <a:sym typeface="Cambria"/>
                        </a:rPr>
                        <a:t>4</a:t>
                      </a:r>
                      <a:endParaRPr sz="15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>
                          <a:solidFill>
                            <a:srgbClr val="08A1D9"/>
                          </a:solidFill>
                          <a:sym typeface="Calibri"/>
                        </a:rPr>
                        <a:t>0.09415</a:t>
                      </a:r>
                      <a:endParaRPr sz="1500" b="1">
                        <a:solidFill>
                          <a:srgbClr val="08A1D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 dirty="0">
                          <a:solidFill>
                            <a:schemeClr val="accent2"/>
                          </a:solidFill>
                          <a:sym typeface="Calibri"/>
                        </a:rPr>
                        <a:t>0.03652</a:t>
                      </a:r>
                      <a:endParaRPr sz="1500" b="1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>
                          <a:sym typeface="Calibri"/>
                        </a:rPr>
                        <a:t>2.58</a:t>
                      </a:r>
                      <a:endParaRPr sz="15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>
                          <a:sym typeface="Calibri"/>
                        </a:rPr>
                        <a:t>0.1307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>
                          <a:sym typeface="Calibri"/>
                        </a:rPr>
                        <a:t>0.6711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901"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 dirty="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Cambria"/>
                        </a:rPr>
                        <a:t>11</a:t>
                      </a:r>
                      <a:endParaRPr sz="1500" dirty="0">
                        <a:solidFill>
                          <a:schemeClr val="bg1"/>
                        </a:solidFill>
                        <a:effectLst>
                          <a:outerShdw blurRad="25400" dist="25400" dir="5400000" rotWithShape="0">
                            <a:srgbClr val="000000">
                              <a:alpha val="60000"/>
                            </a:srgbClr>
                          </a:outerShdw>
                        </a:effectLst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>
                          <a:sym typeface="Cambria"/>
                        </a:rPr>
                        <a:t>5</a:t>
                      </a:r>
                      <a:endParaRPr sz="15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 dirty="0">
                          <a:solidFill>
                            <a:srgbClr val="08A1D9"/>
                          </a:solidFill>
                          <a:sym typeface="Calibri"/>
                        </a:rPr>
                        <a:t>0.07191</a:t>
                      </a:r>
                      <a:endParaRPr sz="1500" dirty="0">
                        <a:solidFill>
                          <a:srgbClr val="08A1D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 dirty="0">
                          <a:solidFill>
                            <a:schemeClr val="accent2"/>
                          </a:solidFill>
                          <a:sym typeface="Calibri"/>
                        </a:rPr>
                        <a:t>0.03968</a:t>
                      </a:r>
                      <a:endParaRPr sz="1500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>
                          <a:sym typeface="Calibri"/>
                        </a:rPr>
                        <a:t>1.81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>
                          <a:sym typeface="Calibri"/>
                        </a:rPr>
                        <a:t>0.1116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>
                          <a:sym typeface="Calibri"/>
                        </a:rPr>
                        <a:t>0.7827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901"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 dirty="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Cambria"/>
                        </a:rPr>
                        <a:t>12</a:t>
                      </a:r>
                      <a:endParaRPr sz="1500" dirty="0">
                        <a:solidFill>
                          <a:schemeClr val="bg1"/>
                        </a:solidFill>
                        <a:effectLst>
                          <a:outerShdw blurRad="25400" dist="25400" dir="5400000" rotWithShape="0">
                            <a:srgbClr val="000000">
                              <a:alpha val="60000"/>
                            </a:srgbClr>
                          </a:outerShdw>
                        </a:effectLst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>
                          <a:sym typeface="Cambria"/>
                        </a:rPr>
                        <a:t>4</a:t>
                      </a:r>
                      <a:endParaRPr sz="15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>
                          <a:solidFill>
                            <a:srgbClr val="08A1D9"/>
                          </a:solidFill>
                          <a:sym typeface="Calibri"/>
                        </a:rPr>
                        <a:t>0.04972</a:t>
                      </a:r>
                      <a:endParaRPr sz="1500">
                        <a:solidFill>
                          <a:srgbClr val="08A1D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 dirty="0">
                          <a:solidFill>
                            <a:schemeClr val="accent2"/>
                          </a:solidFill>
                          <a:sym typeface="Calibri"/>
                        </a:rPr>
                        <a:t>0.03748</a:t>
                      </a:r>
                      <a:endParaRPr sz="1500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 dirty="0">
                          <a:sym typeface="Calibri"/>
                        </a:rPr>
                        <a:t>1.33</a:t>
                      </a:r>
                      <a:endParaRPr sz="15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>
                          <a:sym typeface="Calibri"/>
                        </a:rPr>
                        <a:t>0.0872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>
                          <a:sym typeface="Calibri"/>
                        </a:rPr>
                        <a:t>0.8699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901"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 dirty="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Cambria"/>
                        </a:rPr>
                        <a:t>13</a:t>
                      </a:r>
                      <a:endParaRPr sz="1500" dirty="0">
                        <a:solidFill>
                          <a:schemeClr val="bg1"/>
                        </a:solidFill>
                        <a:effectLst>
                          <a:outerShdw blurRad="25400" dist="25400" dir="5400000" rotWithShape="0">
                            <a:srgbClr val="000000">
                              <a:alpha val="60000"/>
                            </a:srgbClr>
                          </a:outerShdw>
                        </a:effectLst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>
                          <a:sym typeface="Cambria"/>
                        </a:rPr>
                        <a:t>4</a:t>
                      </a:r>
                      <a:endParaRPr sz="15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 dirty="0">
                          <a:solidFill>
                            <a:srgbClr val="08A1D9"/>
                          </a:solidFill>
                          <a:sym typeface="Calibri"/>
                        </a:rPr>
                        <a:t>0.03075</a:t>
                      </a:r>
                      <a:endParaRPr sz="1500" dirty="0">
                        <a:solidFill>
                          <a:srgbClr val="08A1D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>
                          <a:solidFill>
                            <a:schemeClr val="accent2"/>
                          </a:solidFill>
                          <a:sym typeface="Calibri"/>
                        </a:rPr>
                        <a:t>0.03085</a:t>
                      </a:r>
                      <a:endParaRPr sz="150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>
                          <a:sym typeface="Calibri"/>
                        </a:rPr>
                        <a:t>1.00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>
                          <a:sym typeface="Calibri"/>
                        </a:rPr>
                        <a:t>0.0616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>
                          <a:sym typeface="Calibri"/>
                        </a:rPr>
                        <a:t>0.9315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901"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Cambria"/>
                        </a:rPr>
                        <a:t>14</a:t>
                      </a:r>
                      <a:endParaRPr sz="1500">
                        <a:solidFill>
                          <a:schemeClr val="bg1"/>
                        </a:solidFill>
                        <a:effectLst>
                          <a:outerShdw blurRad="25400" dist="25400" dir="5400000" rotWithShape="0">
                            <a:srgbClr val="000000">
                              <a:alpha val="60000"/>
                            </a:srgbClr>
                          </a:outerShdw>
                        </a:effectLst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>
                          <a:sym typeface="Cambria"/>
                        </a:rPr>
                        <a:t>3</a:t>
                      </a:r>
                      <a:endParaRPr sz="15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 dirty="0">
                          <a:solidFill>
                            <a:srgbClr val="08A1D9"/>
                          </a:solidFill>
                          <a:sym typeface="Calibri"/>
                        </a:rPr>
                        <a:t>0.01658</a:t>
                      </a:r>
                      <a:endParaRPr sz="1500" dirty="0">
                        <a:solidFill>
                          <a:srgbClr val="08A1D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 dirty="0">
                          <a:solidFill>
                            <a:schemeClr val="accent2"/>
                          </a:solidFill>
                          <a:sym typeface="Calibri"/>
                        </a:rPr>
                        <a:t>0.02178</a:t>
                      </a:r>
                      <a:endParaRPr sz="1500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>
                          <a:sym typeface="Calibri"/>
                        </a:rPr>
                        <a:t>0.76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 dirty="0">
                          <a:sym typeface="Calibri"/>
                        </a:rPr>
                        <a:t>0.0384</a:t>
                      </a:r>
                      <a:endParaRPr sz="15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>
                          <a:sym typeface="Calibri"/>
                        </a:rPr>
                        <a:t>0.9698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1901"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 dirty="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Cambria"/>
                        </a:rPr>
                        <a:t>15</a:t>
                      </a:r>
                      <a:endParaRPr sz="1500" dirty="0">
                        <a:solidFill>
                          <a:schemeClr val="bg1"/>
                        </a:solidFill>
                        <a:effectLst>
                          <a:outerShdw blurRad="25400" dist="25400" dir="5400000" rotWithShape="0">
                            <a:srgbClr val="000000">
                              <a:alpha val="60000"/>
                            </a:srgbClr>
                          </a:outerShdw>
                        </a:effectLst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>
                          <a:sym typeface="Cambria"/>
                        </a:rPr>
                        <a:t>2</a:t>
                      </a:r>
                      <a:endParaRPr sz="15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>
                          <a:solidFill>
                            <a:srgbClr val="08A1D9"/>
                          </a:solidFill>
                          <a:sym typeface="Calibri"/>
                        </a:rPr>
                        <a:t>0.00742</a:t>
                      </a:r>
                      <a:endParaRPr sz="1500">
                        <a:solidFill>
                          <a:srgbClr val="08A1D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 dirty="0">
                          <a:solidFill>
                            <a:schemeClr val="accent2"/>
                          </a:solidFill>
                          <a:sym typeface="Calibri"/>
                        </a:rPr>
                        <a:t>0.01260</a:t>
                      </a:r>
                      <a:endParaRPr sz="1500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>
                          <a:sym typeface="Calibri"/>
                        </a:rPr>
                        <a:t>0.59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>
                          <a:sym typeface="Calibri"/>
                        </a:rPr>
                        <a:t>0.0200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 dirty="0">
                          <a:sym typeface="Calibri"/>
                        </a:rPr>
                        <a:t>0.9898</a:t>
                      </a:r>
                      <a:endParaRPr sz="15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1901"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 dirty="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Cambria"/>
                        </a:rPr>
                        <a:t>16</a:t>
                      </a:r>
                      <a:endParaRPr sz="1500" dirty="0">
                        <a:solidFill>
                          <a:schemeClr val="bg1"/>
                        </a:solidFill>
                        <a:effectLst>
                          <a:outerShdw blurRad="25400" dist="25400" dir="5400000" rotWithShape="0">
                            <a:srgbClr val="000000">
                              <a:alpha val="60000"/>
                            </a:srgbClr>
                          </a:outerShdw>
                        </a:effectLst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>
                          <a:sym typeface="Cambria"/>
                        </a:rPr>
                        <a:t>1</a:t>
                      </a:r>
                      <a:endParaRPr sz="15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 dirty="0">
                          <a:solidFill>
                            <a:srgbClr val="08A1D9"/>
                          </a:solidFill>
                          <a:sym typeface="Calibri"/>
                        </a:rPr>
                        <a:t>0.00254</a:t>
                      </a:r>
                      <a:endParaRPr sz="1500" dirty="0">
                        <a:solidFill>
                          <a:srgbClr val="08A1D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 dirty="0">
                          <a:solidFill>
                            <a:schemeClr val="accent2"/>
                          </a:solidFill>
                          <a:sym typeface="Calibri"/>
                        </a:rPr>
                        <a:t>0.00558</a:t>
                      </a:r>
                      <a:endParaRPr sz="1500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>
                          <a:sym typeface="Calibri"/>
                        </a:rPr>
                        <a:t>0.45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>
                          <a:sym typeface="Calibri"/>
                        </a:rPr>
                        <a:t>0.0081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 dirty="0">
                          <a:sym typeface="Calibri"/>
                        </a:rPr>
                        <a:t>0.9980</a:t>
                      </a:r>
                      <a:endParaRPr sz="15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1901"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 dirty="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Cambria"/>
                        </a:rPr>
                        <a:t>17</a:t>
                      </a:r>
                      <a:endParaRPr sz="1500" dirty="0">
                        <a:solidFill>
                          <a:schemeClr val="bg1"/>
                        </a:solidFill>
                        <a:effectLst>
                          <a:outerShdw blurRad="25400" dist="25400" dir="5400000" rotWithShape="0">
                            <a:srgbClr val="000000">
                              <a:alpha val="60000"/>
                            </a:srgbClr>
                          </a:outerShdw>
                        </a:effectLst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>
                          <a:sym typeface="Cambria"/>
                        </a:rPr>
                        <a:t>1</a:t>
                      </a:r>
                      <a:endParaRPr sz="15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 dirty="0">
                          <a:solidFill>
                            <a:srgbClr val="08A1D9"/>
                          </a:solidFill>
                          <a:sym typeface="Calibri"/>
                        </a:rPr>
                        <a:t>0.00052</a:t>
                      </a:r>
                      <a:endParaRPr sz="1500" dirty="0">
                        <a:solidFill>
                          <a:srgbClr val="08A1D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 dirty="0">
                          <a:solidFill>
                            <a:schemeClr val="accent2"/>
                          </a:solidFill>
                          <a:sym typeface="Calibri"/>
                        </a:rPr>
                        <a:t>0.00151</a:t>
                      </a:r>
                      <a:endParaRPr sz="1500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>
                          <a:sym typeface="Calibri"/>
                        </a:rPr>
                        <a:t>0.34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>
                          <a:sym typeface="Calibri"/>
                        </a:rPr>
                        <a:t>0.0020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 dirty="0">
                          <a:sym typeface="Calibri"/>
                        </a:rPr>
                        <a:t>1.0000</a:t>
                      </a:r>
                      <a:endParaRPr sz="15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4711"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b="1" dirty="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Cambria"/>
                        </a:rPr>
                        <a:t>Sum</a:t>
                      </a:r>
                      <a:endParaRPr sz="1500" b="1" dirty="0">
                        <a:solidFill>
                          <a:schemeClr val="bg1"/>
                        </a:solidFill>
                        <a:effectLst>
                          <a:outerShdw blurRad="25400" dist="25400" dir="5400000" rotWithShape="0">
                            <a:srgbClr val="000000">
                              <a:alpha val="60000"/>
                            </a:srgbClr>
                          </a:outerShdw>
                        </a:effectLst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 b="1" dirty="0">
                          <a:sym typeface="Cambria"/>
                        </a:rPr>
                        <a:t>35</a:t>
                      </a:r>
                      <a:endParaRPr sz="1500" b="1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2400" b="1" dirty="0">
                          <a:solidFill>
                            <a:srgbClr val="08A1D9"/>
                          </a:solidFill>
                          <a:sym typeface="Calibri"/>
                        </a:rPr>
                        <a:t>0.752</a:t>
                      </a:r>
                      <a:endParaRPr sz="2400" b="1" dirty="0">
                        <a:solidFill>
                          <a:srgbClr val="08A1D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2400" b="1" dirty="0">
                          <a:solidFill>
                            <a:schemeClr val="accent2"/>
                          </a:solidFill>
                          <a:sym typeface="Calibri"/>
                        </a:rPr>
                        <a:t>0.248</a:t>
                      </a:r>
                      <a:endParaRPr sz="2400" b="1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 dirty="0">
                          <a:sym typeface="Calibri"/>
                        </a:rPr>
                        <a:t>3.03</a:t>
                      </a:r>
                      <a:endParaRPr sz="15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914400" algn="l"/>
                        </a:tabLst>
                      </a:pPr>
                      <a:r>
                        <a:rPr sz="1500" dirty="0">
                          <a:sym typeface="Calibri"/>
                        </a:rPr>
                        <a:t>1.0000</a:t>
                      </a:r>
                      <a:endParaRPr sz="15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648" marR="44648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 sz="3600"/>
                      </a:pPr>
                      <a:endParaRPr sz="1500" dirty="0"/>
                    </a:p>
                  </a:txBody>
                  <a:tcPr marL="44648" marR="44648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62440"/>
      </p:ext>
    </p:extLst>
  </p:cSld>
  <p:clrMapOvr>
    <a:masterClrMapping/>
  </p:clrMapOvr>
  <p:transition spd="med"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Overall: P(H) ≈ 0.752, P(V) ≈ 0.248"/>
          <p:cNvSpPr txBox="1"/>
          <p:nvPr/>
        </p:nvSpPr>
        <p:spPr>
          <a:xfrm>
            <a:off x="1376216" y="2130970"/>
            <a:ext cx="9144001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l">
              <a:defRPr sz="6400"/>
            </a:pPr>
            <a:r>
              <a:rPr sz="3200" dirty="0"/>
              <a:t>Overall: P(</a:t>
            </a:r>
            <a:r>
              <a:rPr sz="3200" dirty="0">
                <a:solidFill>
                  <a:schemeClr val="accent3"/>
                </a:solidFill>
              </a:rPr>
              <a:t>H</a:t>
            </a:r>
            <a:r>
              <a:rPr sz="3200" dirty="0"/>
              <a:t>) ≈ 0.752, P(</a:t>
            </a:r>
            <a:r>
              <a:rPr sz="3200" dirty="0">
                <a:solidFill>
                  <a:srgbClr val="F96A1B"/>
                </a:solidFill>
              </a:rPr>
              <a:t>V</a:t>
            </a:r>
            <a:r>
              <a:rPr sz="3200" dirty="0"/>
              <a:t>) ≈ 0.248</a:t>
            </a:r>
          </a:p>
        </p:txBody>
      </p:sp>
    </p:spTree>
    <p:extLst>
      <p:ext uri="{BB962C8B-B14F-4D97-AF65-F5344CB8AC3E}">
        <p14:creationId xmlns:p14="http://schemas.microsoft.com/office/powerpoint/2010/main" val="144832245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" grpId="0" animBg="1" advAuto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till not convinced?"/>
          <p:cNvSpPr txBox="1"/>
          <p:nvPr/>
        </p:nvSpPr>
        <p:spPr>
          <a:xfrm>
            <a:off x="433917" y="605954"/>
            <a:ext cx="9144001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6400">
                <a:solidFill>
                  <a:srgbClr val="0433FF"/>
                </a:solidFill>
              </a:defRPr>
            </a:lvl1pPr>
          </a:lstStyle>
          <a:p>
            <a:r>
              <a:rPr sz="3200" dirty="0">
                <a:solidFill>
                  <a:schemeClr val="accent3"/>
                </a:solidFill>
              </a:rPr>
              <a:t>Still not convinced? </a:t>
            </a:r>
          </a:p>
        </p:txBody>
      </p:sp>
      <p:sp>
        <p:nvSpPr>
          <p:cNvPr id="663" name="Let’s consider a really SMALL version of BINGO.…"/>
          <p:cNvSpPr txBox="1"/>
          <p:nvPr/>
        </p:nvSpPr>
        <p:spPr>
          <a:xfrm>
            <a:off x="433917" y="1587839"/>
            <a:ext cx="8329083" cy="2041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l">
              <a:defRPr sz="6400"/>
            </a:pPr>
            <a:r>
              <a:rPr sz="3200" dirty="0"/>
              <a:t>Let’s consider a really SMALL version of BINGO. </a:t>
            </a:r>
          </a:p>
          <a:p>
            <a:pPr algn="l">
              <a:defRPr sz="6400"/>
            </a:pPr>
            <a:endParaRPr sz="3200" dirty="0"/>
          </a:p>
          <a:p>
            <a:pPr algn="l">
              <a:defRPr sz="6400"/>
            </a:pPr>
            <a:r>
              <a:rPr sz="3200" dirty="0"/>
              <a:t>Suppose it was played on a </a:t>
            </a:r>
          </a:p>
          <a:p>
            <a:pPr algn="l">
              <a:defRPr sz="6400"/>
            </a:pPr>
            <a:r>
              <a:rPr sz="3200" dirty="0"/>
              <a:t>2-by-2 card. </a:t>
            </a:r>
          </a:p>
        </p:txBody>
      </p:sp>
    </p:spTree>
    <p:extLst>
      <p:ext uri="{BB962C8B-B14F-4D97-AF65-F5344CB8AC3E}">
        <p14:creationId xmlns:p14="http://schemas.microsoft.com/office/powerpoint/2010/main" val="48786209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3" grpId="0" animBg="1" advAuto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" name="Table"/>
          <p:cNvGraphicFramePr/>
          <p:nvPr>
            <p:extLst>
              <p:ext uri="{D42A27DB-BD31-4B8C-83A1-F6EECF244321}">
                <p14:modId xmlns:p14="http://schemas.microsoft.com/office/powerpoint/2010/main" val="2635415586"/>
              </p:ext>
            </p:extLst>
          </p:nvPr>
        </p:nvGraphicFramePr>
        <p:xfrm>
          <a:off x="761670" y="293026"/>
          <a:ext cx="3509368" cy="3580803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1754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4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3601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6800" dirty="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B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6800" dirty="0">
                          <a:solidFill>
                            <a:schemeClr val="bg1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O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3601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5100"/>
                        <a:t>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5100" dirty="0"/>
                        <a:t>3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3601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5100"/>
                        <a:t>2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5100" dirty="0"/>
                        <a:t>4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66" name="Has only 4 possible draws:…"/>
          <p:cNvSpPr txBox="1"/>
          <p:nvPr/>
        </p:nvSpPr>
        <p:spPr>
          <a:xfrm>
            <a:off x="4677833" y="1525482"/>
            <a:ext cx="4328602" cy="995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defRPr sz="6400"/>
            </a:pPr>
            <a:r>
              <a:rPr sz="2800" dirty="0"/>
              <a:t>Has only 4 possible draws: </a:t>
            </a:r>
          </a:p>
          <a:p>
            <a:pPr>
              <a:defRPr sz="6400"/>
            </a:pPr>
            <a:r>
              <a:rPr sz="3200" dirty="0"/>
              <a:t>B1, B2, O3, O4</a:t>
            </a:r>
          </a:p>
        </p:txBody>
      </p:sp>
    </p:spTree>
    <p:extLst>
      <p:ext uri="{BB962C8B-B14F-4D97-AF65-F5344CB8AC3E}">
        <p14:creationId xmlns:p14="http://schemas.microsoft.com/office/powerpoint/2010/main" val="51003231"/>
      </p:ext>
    </p:extLst>
  </p:cSld>
  <p:clrMapOvr>
    <a:masterClrMapping/>
  </p:clrMapOvr>
  <p:transition spd="slow"/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8" name="Table"/>
          <p:cNvGraphicFramePr/>
          <p:nvPr>
            <p:extLst>
              <p:ext uri="{D42A27DB-BD31-4B8C-83A1-F6EECF244321}">
                <p14:modId xmlns:p14="http://schemas.microsoft.com/office/powerpoint/2010/main" val="2991624053"/>
              </p:ext>
            </p:extLst>
          </p:nvPr>
        </p:nvGraphicFramePr>
        <p:xfrm>
          <a:off x="581753" y="564555"/>
          <a:ext cx="3509368" cy="3580803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1754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4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3601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68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B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68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O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3601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5100" dirty="0"/>
                        <a:t>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5100" dirty="0"/>
                        <a:t>3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3601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5100"/>
                        <a:t>2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5100" dirty="0"/>
                        <a:t>4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69" name="Played with just 1 card, a horizontal win is just as likely as a vertical win."/>
          <p:cNvSpPr txBox="1"/>
          <p:nvPr/>
        </p:nvSpPr>
        <p:spPr>
          <a:xfrm>
            <a:off x="4527157" y="1533158"/>
            <a:ext cx="4529668" cy="1364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>
              <a:defRPr sz="6400"/>
            </a:lvl1pPr>
          </a:lstStyle>
          <a:p>
            <a:r>
              <a:rPr sz="2800" dirty="0"/>
              <a:t>Played with just 1 card, a horizontal win is just as likely as a vertical win.</a:t>
            </a:r>
          </a:p>
        </p:txBody>
      </p:sp>
      <p:sp>
        <p:nvSpPr>
          <p:cNvPr id="4" name="Circle"/>
          <p:cNvSpPr/>
          <p:nvPr/>
        </p:nvSpPr>
        <p:spPr>
          <a:xfrm>
            <a:off x="1042926" y="1960997"/>
            <a:ext cx="787115" cy="787917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</p:spTree>
    <p:extLst>
      <p:ext uri="{BB962C8B-B14F-4D97-AF65-F5344CB8AC3E}">
        <p14:creationId xmlns:p14="http://schemas.microsoft.com/office/powerpoint/2010/main" val="365328264"/>
      </p:ext>
    </p:extLst>
  </p:cSld>
  <p:clrMapOvr>
    <a:masterClrMapping/>
  </p:clrMapOvr>
  <p:transition spd="slow"/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2" name="Table"/>
          <p:cNvGraphicFramePr/>
          <p:nvPr>
            <p:extLst>
              <p:ext uri="{D42A27DB-BD31-4B8C-83A1-F6EECF244321}">
                <p14:modId xmlns:p14="http://schemas.microsoft.com/office/powerpoint/2010/main" val="2435079460"/>
              </p:ext>
            </p:extLst>
          </p:nvPr>
        </p:nvGraphicFramePr>
        <p:xfrm>
          <a:off x="26789" y="1455540"/>
          <a:ext cx="2041132" cy="2415408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1020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0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513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5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B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5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O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13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/>
                        <a:t>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 dirty="0"/>
                        <a:t>3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513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/>
                        <a:t>2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 dirty="0"/>
                        <a:t>4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73" name="There are only 4 possible cards:"/>
          <p:cNvSpPr txBox="1"/>
          <p:nvPr/>
        </p:nvSpPr>
        <p:spPr>
          <a:xfrm>
            <a:off x="285750" y="396367"/>
            <a:ext cx="9144001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>
              <a:defRPr sz="6400"/>
            </a:lvl1pPr>
          </a:lstStyle>
          <a:p>
            <a:r>
              <a:rPr sz="3200" dirty="0"/>
              <a:t>There are only 4 possible cards:</a:t>
            </a:r>
          </a:p>
        </p:txBody>
      </p:sp>
      <p:graphicFrame>
        <p:nvGraphicFramePr>
          <p:cNvPr id="674" name="Table"/>
          <p:cNvGraphicFramePr/>
          <p:nvPr>
            <p:extLst>
              <p:ext uri="{D42A27DB-BD31-4B8C-83A1-F6EECF244321}">
                <p14:modId xmlns:p14="http://schemas.microsoft.com/office/powerpoint/2010/main" val="3557301552"/>
              </p:ext>
            </p:extLst>
          </p:nvPr>
        </p:nvGraphicFramePr>
        <p:xfrm>
          <a:off x="2366367" y="1455540"/>
          <a:ext cx="2041132" cy="2415408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1020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0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513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5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B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5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O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13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/>
                        <a:t>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 dirty="0"/>
                        <a:t>4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513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/>
                        <a:t>2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 dirty="0"/>
                        <a:t>3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75" name="Table"/>
          <p:cNvGraphicFramePr/>
          <p:nvPr>
            <p:extLst>
              <p:ext uri="{D42A27DB-BD31-4B8C-83A1-F6EECF244321}">
                <p14:modId xmlns:p14="http://schemas.microsoft.com/office/powerpoint/2010/main" val="2071046281"/>
              </p:ext>
            </p:extLst>
          </p:nvPr>
        </p:nvGraphicFramePr>
        <p:xfrm>
          <a:off x="4697016" y="1455540"/>
          <a:ext cx="2041132" cy="2415408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1020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0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513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5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B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5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O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13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/>
                        <a:t>2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 dirty="0"/>
                        <a:t>3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513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/>
                        <a:t>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 dirty="0"/>
                        <a:t>4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76" name="Table"/>
          <p:cNvGraphicFramePr/>
          <p:nvPr>
            <p:extLst>
              <p:ext uri="{D42A27DB-BD31-4B8C-83A1-F6EECF244321}">
                <p14:modId xmlns:p14="http://schemas.microsoft.com/office/powerpoint/2010/main" val="687114367"/>
              </p:ext>
            </p:extLst>
          </p:nvPr>
        </p:nvGraphicFramePr>
        <p:xfrm>
          <a:off x="7018734" y="1455540"/>
          <a:ext cx="2041132" cy="2415408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1020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0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513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5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B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5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O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13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 dirty="0"/>
                        <a:t>2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 dirty="0"/>
                        <a:t>4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513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/>
                        <a:t>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 dirty="0"/>
                        <a:t>3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77" name="Suppose the first draw is B1"/>
          <p:cNvSpPr txBox="1"/>
          <p:nvPr/>
        </p:nvSpPr>
        <p:spPr>
          <a:xfrm>
            <a:off x="617125" y="4097653"/>
            <a:ext cx="7909751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>
              <a:defRPr sz="6400"/>
            </a:lvl1pPr>
          </a:lstStyle>
          <a:p>
            <a:r>
              <a:rPr sz="3200" dirty="0"/>
              <a:t>Suppose the first draw is B1</a:t>
            </a:r>
          </a:p>
        </p:txBody>
      </p:sp>
    </p:spTree>
    <p:extLst>
      <p:ext uri="{BB962C8B-B14F-4D97-AF65-F5344CB8AC3E}">
        <p14:creationId xmlns:p14="http://schemas.microsoft.com/office/powerpoint/2010/main" val="416386275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" grpId="0" animBg="1" advAuto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9" name="Table"/>
          <p:cNvGraphicFramePr/>
          <p:nvPr>
            <p:extLst>
              <p:ext uri="{D42A27DB-BD31-4B8C-83A1-F6EECF244321}">
                <p14:modId xmlns:p14="http://schemas.microsoft.com/office/powerpoint/2010/main" val="224312660"/>
              </p:ext>
            </p:extLst>
          </p:nvPr>
        </p:nvGraphicFramePr>
        <p:xfrm>
          <a:off x="26789" y="1455540"/>
          <a:ext cx="2041132" cy="2415408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1020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0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513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5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B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5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O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13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/>
                        <a:t>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 dirty="0"/>
                        <a:t>3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513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 dirty="0"/>
                        <a:t>2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 dirty="0"/>
                        <a:t>4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80" name="There are only 4 possible cards:"/>
          <p:cNvSpPr txBox="1"/>
          <p:nvPr/>
        </p:nvSpPr>
        <p:spPr>
          <a:xfrm>
            <a:off x="285750" y="396367"/>
            <a:ext cx="9144001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>
              <a:defRPr sz="6400"/>
            </a:lvl1pPr>
          </a:lstStyle>
          <a:p>
            <a:r>
              <a:rPr lang="en-US" sz="3200" dirty="0"/>
              <a:t>In Galactic BO, t</a:t>
            </a:r>
            <a:r>
              <a:rPr sz="3200" dirty="0"/>
              <a:t>here are only 4 possible cards:</a:t>
            </a:r>
          </a:p>
        </p:txBody>
      </p:sp>
      <p:graphicFrame>
        <p:nvGraphicFramePr>
          <p:cNvPr id="681" name="Table"/>
          <p:cNvGraphicFramePr/>
          <p:nvPr>
            <p:extLst>
              <p:ext uri="{D42A27DB-BD31-4B8C-83A1-F6EECF244321}">
                <p14:modId xmlns:p14="http://schemas.microsoft.com/office/powerpoint/2010/main" val="806746964"/>
              </p:ext>
            </p:extLst>
          </p:nvPr>
        </p:nvGraphicFramePr>
        <p:xfrm>
          <a:off x="2366367" y="1455540"/>
          <a:ext cx="2041132" cy="2415408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1020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0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513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5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B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5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O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13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/>
                        <a:t>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 dirty="0"/>
                        <a:t>4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513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/>
                        <a:t>2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 dirty="0"/>
                        <a:t>3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82" name="Table"/>
          <p:cNvGraphicFramePr/>
          <p:nvPr>
            <p:extLst>
              <p:ext uri="{D42A27DB-BD31-4B8C-83A1-F6EECF244321}">
                <p14:modId xmlns:p14="http://schemas.microsoft.com/office/powerpoint/2010/main" val="2858251599"/>
              </p:ext>
            </p:extLst>
          </p:nvPr>
        </p:nvGraphicFramePr>
        <p:xfrm>
          <a:off x="4697016" y="1455540"/>
          <a:ext cx="2041132" cy="2415408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1020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0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513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5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B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5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O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13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/>
                        <a:t>2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 dirty="0"/>
                        <a:t>3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513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/>
                        <a:t>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 dirty="0"/>
                        <a:t>4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83" name="Table"/>
          <p:cNvGraphicFramePr/>
          <p:nvPr>
            <p:extLst>
              <p:ext uri="{D42A27DB-BD31-4B8C-83A1-F6EECF244321}">
                <p14:modId xmlns:p14="http://schemas.microsoft.com/office/powerpoint/2010/main" val="2432045605"/>
              </p:ext>
            </p:extLst>
          </p:nvPr>
        </p:nvGraphicFramePr>
        <p:xfrm>
          <a:off x="7018734" y="1455540"/>
          <a:ext cx="2041132" cy="2415408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1020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0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513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5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B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5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O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13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/>
                        <a:t>2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 dirty="0"/>
                        <a:t>4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513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/>
                        <a:t>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 dirty="0"/>
                        <a:t>3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84" name="Suppose the first draw is B1"/>
          <p:cNvSpPr txBox="1"/>
          <p:nvPr/>
        </p:nvSpPr>
        <p:spPr>
          <a:xfrm>
            <a:off x="285750" y="4097653"/>
            <a:ext cx="7909751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>
              <a:defRPr sz="6400"/>
            </a:lvl1pPr>
          </a:lstStyle>
          <a:p>
            <a:r>
              <a:rPr sz="3200" dirty="0"/>
              <a:t>Suppose the first draw is B1</a:t>
            </a:r>
          </a:p>
        </p:txBody>
      </p:sp>
      <p:sp>
        <p:nvSpPr>
          <p:cNvPr id="685" name="Circle"/>
          <p:cNvSpPr/>
          <p:nvPr/>
        </p:nvSpPr>
        <p:spPr>
          <a:xfrm>
            <a:off x="142813" y="2269286"/>
            <a:ext cx="787115" cy="787917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686" name="Circle"/>
          <p:cNvSpPr/>
          <p:nvPr/>
        </p:nvSpPr>
        <p:spPr>
          <a:xfrm>
            <a:off x="2509211" y="2269286"/>
            <a:ext cx="787116" cy="787917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687" name="Circle"/>
          <p:cNvSpPr/>
          <p:nvPr/>
        </p:nvSpPr>
        <p:spPr>
          <a:xfrm>
            <a:off x="4830961" y="3035041"/>
            <a:ext cx="787115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688" name="Circle"/>
          <p:cNvSpPr/>
          <p:nvPr/>
        </p:nvSpPr>
        <p:spPr>
          <a:xfrm>
            <a:off x="7161641" y="3070760"/>
            <a:ext cx="787115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</p:spTree>
    <p:extLst>
      <p:ext uri="{BB962C8B-B14F-4D97-AF65-F5344CB8AC3E}">
        <p14:creationId xmlns:p14="http://schemas.microsoft.com/office/powerpoint/2010/main" val="1345768212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90" y="144457"/>
            <a:ext cx="877551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 = 6, 6, 2, 2, 2, 2</a:t>
            </a:r>
          </a:p>
          <a:p>
            <a:pPr algn="ctr"/>
            <a:r>
              <a:rPr lang="en-US" sz="2800" b="1" dirty="0"/>
              <a:t>B = 3, 3, 3, 3, 3, 3</a:t>
            </a:r>
          </a:p>
          <a:p>
            <a:pPr algn="ctr"/>
            <a:r>
              <a:rPr lang="en-US" sz="2800" b="1" dirty="0"/>
              <a:t>C = 4, 4, 4, 4, 0, 0</a:t>
            </a:r>
          </a:p>
          <a:p>
            <a:pPr algn="ctr"/>
            <a:r>
              <a:rPr lang="en-US" sz="2800" b="1" dirty="0"/>
              <a:t>D = 5, 5, 5, 1, 1, 1</a:t>
            </a:r>
          </a:p>
          <a:p>
            <a:r>
              <a:rPr lang="en-US" sz="2800" dirty="0"/>
              <a:t>D can win in 2 ways. 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Either:               </a:t>
            </a:r>
            <a:r>
              <a:rPr lang="en-US" sz="2800" b="1" dirty="0"/>
              <a:t>D = 5, with probability 1/2 </a:t>
            </a:r>
          </a:p>
          <a:p>
            <a:pPr algn="ctr"/>
            <a:r>
              <a:rPr lang="en-US" sz="2400" b="1" dirty="0"/>
              <a:t>OR</a:t>
            </a:r>
          </a:p>
          <a:p>
            <a:pPr algn="ctr"/>
            <a:r>
              <a:rPr lang="en-US" sz="2800" b="1" dirty="0"/>
              <a:t>D = 1 &amp; C = 0 with probability  (1/2)(1/3)=1/6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Thus, P(D &gt; C) = 1/2 + 1/6 =  2/3</a:t>
            </a:r>
          </a:p>
        </p:txBody>
      </p:sp>
    </p:spTree>
    <p:extLst>
      <p:ext uri="{BB962C8B-B14F-4D97-AF65-F5344CB8AC3E}">
        <p14:creationId xmlns:p14="http://schemas.microsoft.com/office/powerpoint/2010/main" val="3444236140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0" name="Table"/>
          <p:cNvGraphicFramePr/>
          <p:nvPr>
            <p:extLst>
              <p:ext uri="{D42A27DB-BD31-4B8C-83A1-F6EECF244321}">
                <p14:modId xmlns:p14="http://schemas.microsoft.com/office/powerpoint/2010/main" val="716200050"/>
              </p:ext>
            </p:extLst>
          </p:nvPr>
        </p:nvGraphicFramePr>
        <p:xfrm>
          <a:off x="26789" y="884058"/>
          <a:ext cx="2041132" cy="2415408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1020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0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513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5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B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5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O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13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/>
                        <a:t>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 dirty="0"/>
                        <a:t>3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513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/>
                        <a:t>2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 dirty="0"/>
                        <a:t>4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91" name="Table"/>
          <p:cNvGraphicFramePr/>
          <p:nvPr>
            <p:extLst>
              <p:ext uri="{D42A27DB-BD31-4B8C-83A1-F6EECF244321}">
                <p14:modId xmlns:p14="http://schemas.microsoft.com/office/powerpoint/2010/main" val="3686241787"/>
              </p:ext>
            </p:extLst>
          </p:nvPr>
        </p:nvGraphicFramePr>
        <p:xfrm>
          <a:off x="2366367" y="884058"/>
          <a:ext cx="2041132" cy="2415408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1020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0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513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5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B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5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O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13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/>
                        <a:t>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 dirty="0"/>
                        <a:t>4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513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/>
                        <a:t>2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 dirty="0"/>
                        <a:t>3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92" name="Table"/>
          <p:cNvGraphicFramePr/>
          <p:nvPr>
            <p:extLst>
              <p:ext uri="{D42A27DB-BD31-4B8C-83A1-F6EECF244321}">
                <p14:modId xmlns:p14="http://schemas.microsoft.com/office/powerpoint/2010/main" val="4069537420"/>
              </p:ext>
            </p:extLst>
          </p:nvPr>
        </p:nvGraphicFramePr>
        <p:xfrm>
          <a:off x="4697016" y="884058"/>
          <a:ext cx="2041132" cy="2415408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1020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0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513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5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B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5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O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13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/>
                        <a:t>2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 dirty="0"/>
                        <a:t>3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513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/>
                        <a:t>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 dirty="0"/>
                        <a:t>4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93" name="Table"/>
          <p:cNvGraphicFramePr/>
          <p:nvPr>
            <p:extLst>
              <p:ext uri="{D42A27DB-BD31-4B8C-83A1-F6EECF244321}">
                <p14:modId xmlns:p14="http://schemas.microsoft.com/office/powerpoint/2010/main" val="998606284"/>
              </p:ext>
            </p:extLst>
          </p:nvPr>
        </p:nvGraphicFramePr>
        <p:xfrm>
          <a:off x="7018734" y="884058"/>
          <a:ext cx="2041132" cy="2415408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1020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0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513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5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B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5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O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13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/>
                        <a:t>2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 dirty="0"/>
                        <a:t>4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513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/>
                        <a:t>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 dirty="0"/>
                        <a:t>3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94" name="Suppose the first draw is B1"/>
          <p:cNvSpPr txBox="1"/>
          <p:nvPr/>
        </p:nvSpPr>
        <p:spPr>
          <a:xfrm>
            <a:off x="142813" y="3690348"/>
            <a:ext cx="7909751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>
              <a:defRPr sz="6400"/>
            </a:lvl1pPr>
          </a:lstStyle>
          <a:p>
            <a:r>
              <a:rPr sz="3200" dirty="0"/>
              <a:t>Suppose the first draw is B1</a:t>
            </a:r>
          </a:p>
        </p:txBody>
      </p:sp>
      <p:sp>
        <p:nvSpPr>
          <p:cNvPr id="695" name="Circle"/>
          <p:cNvSpPr/>
          <p:nvPr/>
        </p:nvSpPr>
        <p:spPr>
          <a:xfrm>
            <a:off x="142813" y="1697804"/>
            <a:ext cx="787115" cy="787917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696" name="Circle"/>
          <p:cNvSpPr/>
          <p:nvPr/>
        </p:nvSpPr>
        <p:spPr>
          <a:xfrm>
            <a:off x="2491351" y="1697804"/>
            <a:ext cx="787116" cy="787917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697" name="Circle"/>
          <p:cNvSpPr/>
          <p:nvPr/>
        </p:nvSpPr>
        <p:spPr>
          <a:xfrm>
            <a:off x="4839891" y="2463559"/>
            <a:ext cx="787115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698" name="Circle"/>
          <p:cNvSpPr/>
          <p:nvPr/>
        </p:nvSpPr>
        <p:spPr>
          <a:xfrm>
            <a:off x="7188430" y="2511551"/>
            <a:ext cx="787115" cy="787917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699" name="If the next draw is B2, Vertical wins"/>
          <p:cNvSpPr txBox="1"/>
          <p:nvPr/>
        </p:nvSpPr>
        <p:spPr>
          <a:xfrm>
            <a:off x="142813" y="4351145"/>
            <a:ext cx="9159908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>
              <a:defRPr sz="6400"/>
            </a:lvl1pPr>
          </a:lstStyle>
          <a:p>
            <a:r>
              <a:rPr sz="3200" dirty="0"/>
              <a:t>If the next draw is B2, Vertical wins</a:t>
            </a:r>
          </a:p>
        </p:txBody>
      </p:sp>
      <p:sp>
        <p:nvSpPr>
          <p:cNvPr id="700" name="Circle"/>
          <p:cNvSpPr/>
          <p:nvPr/>
        </p:nvSpPr>
        <p:spPr>
          <a:xfrm>
            <a:off x="142813" y="2516704"/>
            <a:ext cx="787115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701" name="Circle"/>
          <p:cNvSpPr/>
          <p:nvPr/>
        </p:nvSpPr>
        <p:spPr>
          <a:xfrm>
            <a:off x="2491351" y="2516704"/>
            <a:ext cx="787116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702" name="Circle"/>
          <p:cNvSpPr/>
          <p:nvPr/>
        </p:nvSpPr>
        <p:spPr>
          <a:xfrm>
            <a:off x="4839891" y="1697804"/>
            <a:ext cx="787115" cy="787917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703" name="Circle"/>
          <p:cNvSpPr/>
          <p:nvPr/>
        </p:nvSpPr>
        <p:spPr>
          <a:xfrm>
            <a:off x="7188430" y="1687497"/>
            <a:ext cx="787115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</p:spTree>
    <p:extLst>
      <p:ext uri="{BB962C8B-B14F-4D97-AF65-F5344CB8AC3E}">
        <p14:creationId xmlns:p14="http://schemas.microsoft.com/office/powerpoint/2010/main" val="1028568880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0" grpId="0" animBg="1" advAuto="0"/>
      <p:bldP spid="701" grpId="0" animBg="1" advAuto="0"/>
      <p:bldP spid="702" grpId="0" animBg="1" advAuto="0"/>
      <p:bldP spid="703" grpId="0" animBg="1" advAuto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5" name="Table"/>
          <p:cNvGraphicFramePr/>
          <p:nvPr>
            <p:extLst>
              <p:ext uri="{D42A27DB-BD31-4B8C-83A1-F6EECF244321}">
                <p14:modId xmlns:p14="http://schemas.microsoft.com/office/powerpoint/2010/main" val="2119789737"/>
              </p:ext>
            </p:extLst>
          </p:nvPr>
        </p:nvGraphicFramePr>
        <p:xfrm>
          <a:off x="26789" y="704147"/>
          <a:ext cx="2041132" cy="2415408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1020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0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513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5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B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5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O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13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/>
                        <a:t>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 dirty="0"/>
                        <a:t>3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513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 dirty="0"/>
                        <a:t>2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 dirty="0"/>
                        <a:t>4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06" name="Table"/>
          <p:cNvGraphicFramePr/>
          <p:nvPr>
            <p:extLst>
              <p:ext uri="{D42A27DB-BD31-4B8C-83A1-F6EECF244321}">
                <p14:modId xmlns:p14="http://schemas.microsoft.com/office/powerpoint/2010/main" val="2730060667"/>
              </p:ext>
            </p:extLst>
          </p:nvPr>
        </p:nvGraphicFramePr>
        <p:xfrm>
          <a:off x="2366367" y="704147"/>
          <a:ext cx="2041132" cy="2415408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1020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0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513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5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B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5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O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13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/>
                        <a:t>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 dirty="0"/>
                        <a:t>4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513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/>
                        <a:t>2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 dirty="0"/>
                        <a:t>3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07" name="Table"/>
          <p:cNvGraphicFramePr/>
          <p:nvPr>
            <p:extLst>
              <p:ext uri="{D42A27DB-BD31-4B8C-83A1-F6EECF244321}">
                <p14:modId xmlns:p14="http://schemas.microsoft.com/office/powerpoint/2010/main" val="3135082336"/>
              </p:ext>
            </p:extLst>
          </p:nvPr>
        </p:nvGraphicFramePr>
        <p:xfrm>
          <a:off x="4697016" y="704147"/>
          <a:ext cx="2041132" cy="2415408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1020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0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513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5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B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5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O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13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/>
                        <a:t>2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 dirty="0"/>
                        <a:t>3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513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/>
                        <a:t>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 dirty="0"/>
                        <a:t>4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08" name="Table"/>
          <p:cNvGraphicFramePr/>
          <p:nvPr>
            <p:extLst>
              <p:ext uri="{D42A27DB-BD31-4B8C-83A1-F6EECF244321}">
                <p14:modId xmlns:p14="http://schemas.microsoft.com/office/powerpoint/2010/main" val="871539353"/>
              </p:ext>
            </p:extLst>
          </p:nvPr>
        </p:nvGraphicFramePr>
        <p:xfrm>
          <a:off x="7018734" y="704147"/>
          <a:ext cx="2041132" cy="2415408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1020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0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513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5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B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5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O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13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/>
                        <a:t>2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 dirty="0"/>
                        <a:t>4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513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/>
                        <a:t>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 dirty="0"/>
                        <a:t>3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09" name="Suppose the first draw is B1"/>
          <p:cNvSpPr txBox="1"/>
          <p:nvPr/>
        </p:nvSpPr>
        <p:spPr>
          <a:xfrm>
            <a:off x="218110" y="3243356"/>
            <a:ext cx="7909751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>
              <a:defRPr sz="6400"/>
            </a:lvl1pPr>
          </a:lstStyle>
          <a:p>
            <a:r>
              <a:rPr sz="3200" dirty="0"/>
              <a:t>Suppose the first draw is B1</a:t>
            </a:r>
          </a:p>
        </p:txBody>
      </p:sp>
      <p:sp>
        <p:nvSpPr>
          <p:cNvPr id="710" name="Circle"/>
          <p:cNvSpPr/>
          <p:nvPr/>
        </p:nvSpPr>
        <p:spPr>
          <a:xfrm>
            <a:off x="142813" y="1517893"/>
            <a:ext cx="787115" cy="787917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711" name="Circle"/>
          <p:cNvSpPr/>
          <p:nvPr/>
        </p:nvSpPr>
        <p:spPr>
          <a:xfrm>
            <a:off x="2491351" y="1517893"/>
            <a:ext cx="787116" cy="787917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712" name="Circle"/>
          <p:cNvSpPr/>
          <p:nvPr/>
        </p:nvSpPr>
        <p:spPr>
          <a:xfrm>
            <a:off x="4839891" y="2283648"/>
            <a:ext cx="787115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713" name="Circle"/>
          <p:cNvSpPr/>
          <p:nvPr/>
        </p:nvSpPr>
        <p:spPr>
          <a:xfrm>
            <a:off x="7188430" y="2331640"/>
            <a:ext cx="787115" cy="787917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714" name="If the next draw is B2, Vertical wins"/>
          <p:cNvSpPr txBox="1"/>
          <p:nvPr/>
        </p:nvSpPr>
        <p:spPr>
          <a:xfrm>
            <a:off x="218111" y="3807934"/>
            <a:ext cx="9159908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>
              <a:defRPr sz="6400"/>
            </a:lvl1pPr>
          </a:lstStyle>
          <a:p>
            <a:r>
              <a:rPr sz="3200" dirty="0"/>
              <a:t>If the next draw is B2, Vertical wins</a:t>
            </a:r>
          </a:p>
        </p:txBody>
      </p:sp>
      <p:sp>
        <p:nvSpPr>
          <p:cNvPr id="715" name="Circle"/>
          <p:cNvSpPr/>
          <p:nvPr/>
        </p:nvSpPr>
        <p:spPr>
          <a:xfrm>
            <a:off x="1146860" y="1517893"/>
            <a:ext cx="787116" cy="787917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716" name="Circle"/>
          <p:cNvSpPr/>
          <p:nvPr/>
        </p:nvSpPr>
        <p:spPr>
          <a:xfrm>
            <a:off x="3459618" y="2283648"/>
            <a:ext cx="787116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717" name="Circle"/>
          <p:cNvSpPr/>
          <p:nvPr/>
        </p:nvSpPr>
        <p:spPr>
          <a:xfrm>
            <a:off x="5843938" y="1507586"/>
            <a:ext cx="787116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718" name="Circle"/>
          <p:cNvSpPr/>
          <p:nvPr/>
        </p:nvSpPr>
        <p:spPr>
          <a:xfrm>
            <a:off x="8156695" y="2283648"/>
            <a:ext cx="787116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719" name="If the next draw is O3, Horiz wins"/>
          <p:cNvSpPr txBox="1"/>
          <p:nvPr/>
        </p:nvSpPr>
        <p:spPr>
          <a:xfrm>
            <a:off x="218110" y="4433012"/>
            <a:ext cx="9159908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>
              <a:defRPr sz="6400"/>
            </a:lvl1pPr>
          </a:lstStyle>
          <a:p>
            <a:r>
              <a:rPr sz="3200" dirty="0"/>
              <a:t>If the next draw is O3, Horiz wins</a:t>
            </a:r>
          </a:p>
        </p:txBody>
      </p:sp>
    </p:spTree>
    <p:extLst>
      <p:ext uri="{BB962C8B-B14F-4D97-AF65-F5344CB8AC3E}">
        <p14:creationId xmlns:p14="http://schemas.microsoft.com/office/powerpoint/2010/main" val="2061291457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5" grpId="0" animBg="1" advAuto="0"/>
      <p:bldP spid="716" grpId="0" animBg="1" advAuto="0"/>
      <p:bldP spid="717" grpId="0" animBg="1" advAuto="0"/>
      <p:bldP spid="718" grpId="0" animBg="1" advAuto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1" name="Table"/>
          <p:cNvGraphicFramePr/>
          <p:nvPr>
            <p:extLst>
              <p:ext uri="{D42A27DB-BD31-4B8C-83A1-F6EECF244321}">
                <p14:modId xmlns:p14="http://schemas.microsoft.com/office/powerpoint/2010/main" val="2402813527"/>
              </p:ext>
            </p:extLst>
          </p:nvPr>
        </p:nvGraphicFramePr>
        <p:xfrm>
          <a:off x="26789" y="1212131"/>
          <a:ext cx="2041132" cy="2415408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1020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0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513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5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B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5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O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13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/>
                        <a:t>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 dirty="0"/>
                        <a:t>3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513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/>
                        <a:t>2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 dirty="0"/>
                        <a:t>4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22" name="Table"/>
          <p:cNvGraphicFramePr/>
          <p:nvPr>
            <p:extLst>
              <p:ext uri="{D42A27DB-BD31-4B8C-83A1-F6EECF244321}">
                <p14:modId xmlns:p14="http://schemas.microsoft.com/office/powerpoint/2010/main" val="1371173151"/>
              </p:ext>
            </p:extLst>
          </p:nvPr>
        </p:nvGraphicFramePr>
        <p:xfrm>
          <a:off x="2366367" y="1212131"/>
          <a:ext cx="2041132" cy="2415408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1020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0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513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5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B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5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O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13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/>
                        <a:t>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 dirty="0"/>
                        <a:t>4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513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/>
                        <a:t>2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 dirty="0"/>
                        <a:t>3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23" name="Table"/>
          <p:cNvGraphicFramePr/>
          <p:nvPr>
            <p:extLst>
              <p:ext uri="{D42A27DB-BD31-4B8C-83A1-F6EECF244321}">
                <p14:modId xmlns:p14="http://schemas.microsoft.com/office/powerpoint/2010/main" val="1061281841"/>
              </p:ext>
            </p:extLst>
          </p:nvPr>
        </p:nvGraphicFramePr>
        <p:xfrm>
          <a:off x="4697016" y="1212131"/>
          <a:ext cx="2041132" cy="2415408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1020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0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513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5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B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5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O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13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/>
                        <a:t>2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 dirty="0"/>
                        <a:t>3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513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/>
                        <a:t>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 dirty="0"/>
                        <a:t>4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24" name="Table"/>
          <p:cNvGraphicFramePr/>
          <p:nvPr>
            <p:extLst>
              <p:ext uri="{D42A27DB-BD31-4B8C-83A1-F6EECF244321}">
                <p14:modId xmlns:p14="http://schemas.microsoft.com/office/powerpoint/2010/main" val="4143326673"/>
              </p:ext>
            </p:extLst>
          </p:nvPr>
        </p:nvGraphicFramePr>
        <p:xfrm>
          <a:off x="7018734" y="1212131"/>
          <a:ext cx="2041132" cy="2415408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1020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0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513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5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B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500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rPr>
                        <a:t>O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13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/>
                        <a:t>2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 dirty="0"/>
                        <a:t>4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513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/>
                        <a:t>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914400" algn="l"/>
                        </a:tabLst>
                      </a:pPr>
                      <a:r>
                        <a:rPr sz="4500" dirty="0"/>
                        <a:t>3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25" name="Suppose the first draw is B1"/>
          <p:cNvSpPr txBox="1"/>
          <p:nvPr/>
        </p:nvSpPr>
        <p:spPr>
          <a:xfrm>
            <a:off x="291857" y="3792720"/>
            <a:ext cx="7909751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>
              <a:defRPr sz="6400"/>
            </a:lvl1pPr>
          </a:lstStyle>
          <a:p>
            <a:r>
              <a:rPr sz="3200" dirty="0"/>
              <a:t>Suppose the first draw is B1</a:t>
            </a:r>
          </a:p>
        </p:txBody>
      </p:sp>
      <p:sp>
        <p:nvSpPr>
          <p:cNvPr id="726" name="Circle"/>
          <p:cNvSpPr/>
          <p:nvPr/>
        </p:nvSpPr>
        <p:spPr>
          <a:xfrm>
            <a:off x="142813" y="2068209"/>
            <a:ext cx="787115" cy="787917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727" name="Circle"/>
          <p:cNvSpPr/>
          <p:nvPr/>
        </p:nvSpPr>
        <p:spPr>
          <a:xfrm>
            <a:off x="2491351" y="2068209"/>
            <a:ext cx="787116" cy="787917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728" name="Circle"/>
          <p:cNvSpPr/>
          <p:nvPr/>
        </p:nvSpPr>
        <p:spPr>
          <a:xfrm>
            <a:off x="4839891" y="2833964"/>
            <a:ext cx="787115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729" name="Circle"/>
          <p:cNvSpPr/>
          <p:nvPr/>
        </p:nvSpPr>
        <p:spPr>
          <a:xfrm>
            <a:off x="7188430" y="2881956"/>
            <a:ext cx="787115" cy="787917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730" name="If the next draw is B2, Vertical wins"/>
          <p:cNvSpPr txBox="1"/>
          <p:nvPr/>
        </p:nvSpPr>
        <p:spPr>
          <a:xfrm>
            <a:off x="291857" y="4442934"/>
            <a:ext cx="9159908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l">
              <a:defRPr sz="6400"/>
            </a:pPr>
            <a:r>
              <a:rPr sz="3200" dirty="0"/>
              <a:t>If the next draw is B2, </a:t>
            </a:r>
            <a:r>
              <a:rPr sz="3200" dirty="0">
                <a:solidFill>
                  <a:srgbClr val="F96A1B"/>
                </a:solidFill>
              </a:rPr>
              <a:t>Vertical wins</a:t>
            </a:r>
          </a:p>
        </p:txBody>
      </p:sp>
      <p:sp>
        <p:nvSpPr>
          <p:cNvPr id="731" name="Circle"/>
          <p:cNvSpPr/>
          <p:nvPr/>
        </p:nvSpPr>
        <p:spPr>
          <a:xfrm>
            <a:off x="1146860" y="2833964"/>
            <a:ext cx="787116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732" name="Circle"/>
          <p:cNvSpPr/>
          <p:nvPr/>
        </p:nvSpPr>
        <p:spPr>
          <a:xfrm>
            <a:off x="3459618" y="2057902"/>
            <a:ext cx="787115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733" name="Circle"/>
          <p:cNvSpPr/>
          <p:nvPr/>
        </p:nvSpPr>
        <p:spPr>
          <a:xfrm>
            <a:off x="5843938" y="2833964"/>
            <a:ext cx="787116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734" name="Circle"/>
          <p:cNvSpPr/>
          <p:nvPr/>
        </p:nvSpPr>
        <p:spPr>
          <a:xfrm>
            <a:off x="8156695" y="2057902"/>
            <a:ext cx="787116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735" name="If the next draw is O3, Horiz wins"/>
          <p:cNvSpPr txBox="1"/>
          <p:nvPr/>
        </p:nvSpPr>
        <p:spPr>
          <a:xfrm>
            <a:off x="291857" y="5258512"/>
            <a:ext cx="9159908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l">
              <a:defRPr sz="6400"/>
            </a:pPr>
            <a:r>
              <a:rPr sz="3200" dirty="0"/>
              <a:t>If the next draw is O3, </a:t>
            </a:r>
            <a:r>
              <a:rPr sz="3200" dirty="0">
                <a:solidFill>
                  <a:srgbClr val="FFFFFF"/>
                </a:solidFill>
              </a:rPr>
              <a:t>Horiz wins</a:t>
            </a:r>
          </a:p>
        </p:txBody>
      </p:sp>
      <p:sp>
        <p:nvSpPr>
          <p:cNvPr id="736" name="If the next draw is O4, Horiz wins"/>
          <p:cNvSpPr txBox="1"/>
          <p:nvPr/>
        </p:nvSpPr>
        <p:spPr>
          <a:xfrm>
            <a:off x="259937" y="5897054"/>
            <a:ext cx="9159908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l">
              <a:defRPr sz="6400"/>
            </a:pPr>
            <a:r>
              <a:rPr sz="3200" dirty="0"/>
              <a:t>If the next draw is O4, </a:t>
            </a:r>
            <a:r>
              <a:rPr sz="3200" dirty="0">
                <a:solidFill>
                  <a:schemeClr val="bg1"/>
                </a:solidFill>
              </a:rPr>
              <a:t>Horiz wins</a:t>
            </a:r>
          </a:p>
        </p:txBody>
      </p:sp>
      <p:sp>
        <p:nvSpPr>
          <p:cNvPr id="737" name="Horizontal has 2-to-1 advantage!"/>
          <p:cNvSpPr txBox="1"/>
          <p:nvPr/>
        </p:nvSpPr>
        <p:spPr>
          <a:xfrm>
            <a:off x="117062" y="210061"/>
            <a:ext cx="9159908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>
              <a:defRPr sz="6400">
                <a:solidFill>
                  <a:srgbClr val="0433FF"/>
                </a:solidFill>
              </a:defRPr>
            </a:lvl1pPr>
          </a:lstStyle>
          <a:p>
            <a:r>
              <a:rPr sz="3200" dirty="0">
                <a:solidFill>
                  <a:schemeClr val="accent3"/>
                </a:solidFill>
              </a:rPr>
              <a:t>Horizontal has 2-to-1 advantage!</a:t>
            </a:r>
          </a:p>
        </p:txBody>
      </p:sp>
    </p:spTree>
    <p:extLst>
      <p:ext uri="{BB962C8B-B14F-4D97-AF65-F5344CB8AC3E}">
        <p14:creationId xmlns:p14="http://schemas.microsoft.com/office/powerpoint/2010/main" val="919324395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" grpId="0" animBg="1" advAuto="0"/>
      <p:bldP spid="732" grpId="0" animBg="1" advAuto="0"/>
      <p:bldP spid="733" grpId="0" animBg="1" advAuto="0"/>
      <p:bldP spid="734" grpId="0" animBg="1" advAuto="0"/>
      <p:bldP spid="737" grpId="0" animBg="1" advAuto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3" name="Image" descr="Image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333" y="350186"/>
            <a:ext cx="3589330" cy="4592231"/>
          </a:xfrm>
          <a:prstGeom prst="rect">
            <a:avLst/>
          </a:prstGeom>
          <a:ln w="12700">
            <a:miter lim="400000"/>
          </a:ln>
        </p:spPr>
      </p:pic>
      <p:sp>
        <p:nvSpPr>
          <p:cNvPr id="834" name="Line"/>
          <p:cNvSpPr/>
          <p:nvPr/>
        </p:nvSpPr>
        <p:spPr>
          <a:xfrm flipH="1">
            <a:off x="3574406" y="3908920"/>
            <a:ext cx="3308682" cy="1"/>
          </a:xfrm>
          <a:prstGeom prst="line">
            <a:avLst/>
          </a:prstGeom>
          <a:ln w="63500">
            <a:solidFill>
              <a:schemeClr val="accent3"/>
            </a:solidFill>
            <a:miter lim="400000"/>
            <a:tailEnd type="triangle"/>
          </a:ln>
        </p:spPr>
        <p:txBody>
          <a:bodyPr lIns="0" tIns="0" rIns="0" bIns="0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835" name="See September 2017 issue of Math Horizons"/>
          <p:cNvSpPr txBox="1"/>
          <p:nvPr/>
        </p:nvSpPr>
        <p:spPr>
          <a:xfrm>
            <a:off x="4864052" y="1183184"/>
            <a:ext cx="3464719" cy="1549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l">
              <a:defRPr sz="6400"/>
            </a:pPr>
            <a:r>
              <a:rPr sz="3200" dirty="0"/>
              <a:t>See September 2017 issue of </a:t>
            </a:r>
            <a:r>
              <a:rPr sz="3200" i="1" dirty="0"/>
              <a:t>Math Horizons</a:t>
            </a:r>
          </a:p>
        </p:txBody>
      </p:sp>
    </p:spTree>
    <p:extLst>
      <p:ext uri="{BB962C8B-B14F-4D97-AF65-F5344CB8AC3E}">
        <p14:creationId xmlns:p14="http://schemas.microsoft.com/office/powerpoint/2010/main" val="1631090718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" grpId="0" animBg="1" advAuto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7333" y="910167"/>
            <a:ext cx="815975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/>
          </a:p>
          <a:p>
            <a:r>
              <a:rPr lang="en-US" sz="3200" dirty="0"/>
              <a:t>A mathematical method for predicting the score of a baseball game, before the game even starts. </a:t>
            </a:r>
          </a:p>
          <a:p>
            <a:endParaRPr lang="en-US" sz="4400" dirty="0"/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6167" y="402167"/>
            <a:ext cx="83185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/>
          </a:p>
          <a:p>
            <a:r>
              <a:rPr lang="en-US" sz="3200" dirty="0"/>
              <a:t>A mathematical method for predicting the score of a baseball game before the game </a:t>
            </a:r>
          </a:p>
          <a:p>
            <a:r>
              <a:rPr lang="en-US" sz="3200" dirty="0"/>
              <a:t>even starts. </a:t>
            </a:r>
          </a:p>
          <a:p>
            <a:endParaRPr lang="en-US" sz="3200" dirty="0"/>
          </a:p>
          <a:p>
            <a:r>
              <a:rPr lang="en-US" sz="3200" dirty="0"/>
              <a:t>Always predict 0-0.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80320937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7332" y="624416"/>
            <a:ext cx="814916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/>
          </a:p>
          <a:p>
            <a:r>
              <a:rPr lang="en-US" sz="3200" dirty="0"/>
              <a:t>A mathematical method for predicting </a:t>
            </a:r>
            <a:r>
              <a:rPr lang="en-US" sz="3200" b="1" dirty="0"/>
              <a:t>the score of a baseball game before the game even starts</a:t>
            </a:r>
            <a:r>
              <a:rPr lang="en-US" sz="3200" dirty="0"/>
              <a:t>. </a:t>
            </a:r>
          </a:p>
          <a:p>
            <a:endParaRPr lang="en-US" sz="3200" dirty="0"/>
          </a:p>
          <a:p>
            <a:r>
              <a:rPr lang="en-US" sz="3200" dirty="0"/>
              <a:t>Always predict 0-0.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0012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90" y="444500"/>
            <a:ext cx="87755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 = 6, 6, 2, 2, 2, 2</a:t>
            </a:r>
          </a:p>
          <a:p>
            <a:pPr algn="ctr"/>
            <a:r>
              <a:rPr lang="en-US" sz="3200" b="1" dirty="0"/>
              <a:t>B = 3, 3, 3, 3, 3, 3</a:t>
            </a:r>
          </a:p>
          <a:p>
            <a:pPr algn="ctr"/>
            <a:r>
              <a:rPr lang="en-US" sz="3200" b="1" dirty="0"/>
              <a:t>C = 4, 4, 4, 4, 0, 0</a:t>
            </a:r>
          </a:p>
          <a:p>
            <a:pPr algn="ctr"/>
            <a:r>
              <a:rPr lang="en-US" sz="3200" b="1" dirty="0"/>
              <a:t>D = 5, 5, 5, 1, 1, 1</a:t>
            </a:r>
          </a:p>
          <a:p>
            <a:endParaRPr lang="en-US" sz="3200" dirty="0"/>
          </a:p>
          <a:p>
            <a:pPr algn="ctr"/>
            <a:r>
              <a:rPr lang="en-US" sz="3200" dirty="0"/>
              <a:t>If you pick D then I’ll pick A since</a:t>
            </a:r>
          </a:p>
          <a:p>
            <a:pPr algn="ctr"/>
            <a:r>
              <a:rPr lang="en-US" sz="3200" b="1" dirty="0"/>
              <a:t>P(A &gt; D) = 2/3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>
                <a:solidFill>
                  <a:srgbClr val="F96A1B"/>
                </a:solidFill>
              </a:rPr>
              <a:t>Why?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90" y="444500"/>
            <a:ext cx="87755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 = 6, 6, 2, 2, 2, 2</a:t>
            </a:r>
          </a:p>
          <a:p>
            <a:pPr algn="ctr"/>
            <a:r>
              <a:rPr lang="en-US" sz="3200" b="1" dirty="0"/>
              <a:t>B = 3, 3, 3, 3, 3, 3</a:t>
            </a:r>
          </a:p>
          <a:p>
            <a:pPr algn="ctr"/>
            <a:r>
              <a:rPr lang="en-US" sz="3200" b="1" dirty="0"/>
              <a:t>C = 4, 4, 4, 4, 0, 0</a:t>
            </a:r>
          </a:p>
          <a:p>
            <a:pPr algn="ctr"/>
            <a:r>
              <a:rPr lang="en-US" sz="3200" b="1" dirty="0"/>
              <a:t>D = 5, 5, 5, 1, 1, 1</a:t>
            </a:r>
          </a:p>
          <a:p>
            <a:endParaRPr lang="en-US" sz="3200" dirty="0"/>
          </a:p>
          <a:p>
            <a:pPr algn="ctr"/>
            <a:r>
              <a:rPr lang="en-US" sz="3200" b="1" dirty="0"/>
              <a:t>A = 6, with probability 1/3 </a:t>
            </a:r>
          </a:p>
          <a:p>
            <a:pPr algn="ctr"/>
            <a:r>
              <a:rPr lang="en-US" sz="3200" b="1" dirty="0"/>
              <a:t>OR</a:t>
            </a:r>
          </a:p>
          <a:p>
            <a:pPr algn="ctr"/>
            <a:r>
              <a:rPr lang="en-US" sz="3200" b="1" dirty="0"/>
              <a:t>A = 2 &amp; D = 1, with probability (2/3)(1/2) = 1/3</a:t>
            </a:r>
          </a:p>
          <a:p>
            <a:pPr algn="ctr"/>
            <a:r>
              <a:rPr lang="en-US" sz="3200" b="1" dirty="0"/>
              <a:t>P(A &gt; D) = 1/3 + 1/3 =  2/3</a:t>
            </a:r>
          </a:p>
        </p:txBody>
      </p:sp>
    </p:spTree>
    <p:extLst>
      <p:ext uri="{BB962C8B-B14F-4D97-AF65-F5344CB8AC3E}">
        <p14:creationId xmlns:p14="http://schemas.microsoft.com/office/powerpoint/2010/main" val="3430018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90" y="444500"/>
            <a:ext cx="877551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To summarize, we have </a:t>
            </a:r>
          </a:p>
          <a:p>
            <a:r>
              <a:rPr lang="en-US" sz="3600" b="1" dirty="0"/>
              <a:t>A loses to B, </a:t>
            </a:r>
          </a:p>
          <a:p>
            <a:r>
              <a:rPr lang="en-US" sz="3600" b="1" dirty="0"/>
              <a:t>B loses to C, </a:t>
            </a:r>
          </a:p>
          <a:p>
            <a:r>
              <a:rPr lang="en-US" sz="3600" b="1" dirty="0"/>
              <a:t>C loses to D, and yet </a:t>
            </a:r>
          </a:p>
          <a:p>
            <a:r>
              <a:rPr lang="en-US" sz="3600" b="1" dirty="0"/>
              <a:t>D loses to A</a:t>
            </a:r>
            <a:r>
              <a:rPr lang="en-US" sz="3600" dirty="0"/>
              <a:t>, </a:t>
            </a:r>
          </a:p>
          <a:p>
            <a:r>
              <a:rPr lang="en-US" sz="3600" dirty="0"/>
              <a:t>each with probability 2/3. </a:t>
            </a:r>
          </a:p>
          <a:p>
            <a:endParaRPr lang="en-US" sz="3600" b="1" dirty="0"/>
          </a:p>
          <a:p>
            <a:r>
              <a:rPr lang="en-US" sz="3600" b="1" dirty="0"/>
              <a:t>Non-transitive probabilities</a:t>
            </a:r>
            <a:r>
              <a:rPr lang="en-US" sz="4400" dirty="0"/>
              <a:t>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90" y="444500"/>
            <a:ext cx="809817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Sounds impossible. </a:t>
            </a:r>
          </a:p>
          <a:p>
            <a:pPr marL="571500" indent="-571500">
              <a:buFont typeface="Arial"/>
              <a:buChar char="•"/>
            </a:pPr>
            <a:endParaRPr lang="en-US" sz="3600" dirty="0"/>
          </a:p>
          <a:p>
            <a:r>
              <a:rPr lang="en-US" sz="3600" dirty="0"/>
              <a:t>Most competitive situations are transitive. </a:t>
            </a:r>
          </a:p>
          <a:p>
            <a:pPr marL="571500" indent="-571500">
              <a:buFont typeface="Arial"/>
              <a:buChar char="•"/>
            </a:pPr>
            <a:endParaRPr lang="en-US" sz="3600" dirty="0"/>
          </a:p>
          <a:p>
            <a:r>
              <a:rPr lang="en-US" sz="3600" dirty="0"/>
              <a:t>If A is faster than B and B is faster than C, then A is faster than C. </a:t>
            </a:r>
          </a:p>
          <a:p>
            <a:endParaRPr lang="en-US" sz="4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90" y="444500"/>
            <a:ext cx="87755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We encounter non-transitive situations in games like Rock Paper Scissors:</a:t>
            </a:r>
          </a:p>
          <a:p>
            <a:endParaRPr lang="en-US" sz="3600" dirty="0"/>
          </a:p>
          <a:p>
            <a:r>
              <a:rPr lang="en-US" sz="3600" dirty="0"/>
              <a:t>Rock beats Scissors</a:t>
            </a:r>
          </a:p>
          <a:p>
            <a:r>
              <a:rPr lang="en-US" sz="3600" dirty="0"/>
              <a:t>Paper beats Rock</a:t>
            </a:r>
          </a:p>
          <a:p>
            <a:r>
              <a:rPr lang="en-US" sz="3600" dirty="0"/>
              <a:t>Scissors beats Paper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90" y="1660217"/>
            <a:ext cx="877551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Who will win tomorrow’s baseball game?</a:t>
            </a:r>
          </a:p>
          <a:p>
            <a:pPr marL="571500" indent="-571500">
              <a:buFont typeface="Arial"/>
              <a:buChar char="•"/>
            </a:pPr>
            <a:endParaRPr lang="en-US" sz="3600" dirty="0"/>
          </a:p>
          <a:p>
            <a:pPr algn="ctr"/>
            <a:r>
              <a:rPr lang="en-US" sz="3600" dirty="0"/>
              <a:t>Sophisticated Mathematical Model</a:t>
            </a:r>
          </a:p>
          <a:p>
            <a:endParaRPr lang="en-US" sz="4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4000" cap="none" dirty="0">
                <a:solidFill>
                  <a:srgbClr val="F96A1B"/>
                </a:solidFill>
              </a:rPr>
              <a:t>Rock Paper Scissors</a:t>
            </a:r>
          </a:p>
        </p:txBody>
      </p:sp>
      <p:graphicFrame>
        <p:nvGraphicFramePr>
          <p:cNvPr id="54275" name="Group 3"/>
          <p:cNvGraphicFramePr>
            <a:graphicFrameLocks noGrp="1"/>
          </p:cNvGraphicFramePr>
          <p:nvPr/>
        </p:nvGraphicFramePr>
        <p:xfrm>
          <a:off x="1079499" y="1121832"/>
          <a:ext cx="7239001" cy="3026836"/>
        </p:xfrm>
        <a:graphic>
          <a:graphicData uri="http://schemas.openxmlformats.org/drawingml/2006/table">
            <a:tbl>
              <a:tblPr/>
              <a:tblGrid>
                <a:gridCol w="1766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3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6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67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84" charset="0"/>
                        <a:ea typeface="Arial" pitchFamily="-84" charset="0"/>
                        <a:cs typeface="Arial" pitchFamily="-8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Rock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Paper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Scissors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7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Rock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7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Paper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7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Scissors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2282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cap="none" dirty="0">
                <a:solidFill>
                  <a:srgbClr val="F96A1B"/>
                </a:solidFill>
              </a:rPr>
              <a:t>Rock, Paper, Scissors, Lizard, Spock</a:t>
            </a:r>
            <a:endParaRPr lang="en-US" sz="6000" cap="none" dirty="0">
              <a:solidFill>
                <a:srgbClr val="F96A1B"/>
              </a:solidFill>
            </a:endParaRPr>
          </a:p>
        </p:txBody>
      </p:sp>
      <p:graphicFrame>
        <p:nvGraphicFramePr>
          <p:cNvPr id="5427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489203"/>
              </p:ext>
            </p:extLst>
          </p:nvPr>
        </p:nvGraphicFramePr>
        <p:xfrm>
          <a:off x="1206500" y="1159931"/>
          <a:ext cx="6900334" cy="3856570"/>
        </p:xfrm>
        <a:graphic>
          <a:graphicData uri="http://schemas.openxmlformats.org/drawingml/2006/table">
            <a:tbl>
              <a:tblPr/>
              <a:tblGrid>
                <a:gridCol w="1095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3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54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52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52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52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661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84" charset="0"/>
                        <a:ea typeface="Arial" pitchFamily="-84" charset="0"/>
                        <a:cs typeface="Arial" pitchFamily="-8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Rock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84" charset="0"/>
                        <a:ea typeface="Arial" pitchFamily="-84" charset="0"/>
                        <a:cs typeface="Arial" pitchFamily="-8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Paper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84" charset="0"/>
                        <a:ea typeface="Arial" pitchFamily="-84" charset="0"/>
                        <a:cs typeface="Arial" pitchFamily="-8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Scissors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84" charset="0"/>
                        <a:ea typeface="Arial" pitchFamily="-84" charset="0"/>
                        <a:cs typeface="Arial" pitchFamily="-8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Lizard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84" charset="0"/>
                        <a:ea typeface="Arial" pitchFamily="-84" charset="0"/>
                        <a:cs typeface="Arial" pitchFamily="-8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Spock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84" charset="0"/>
                        <a:ea typeface="Arial" pitchFamily="-84" charset="0"/>
                        <a:cs typeface="Arial" pitchFamily="-8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1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Rock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84" charset="0"/>
                        <a:ea typeface="Arial" pitchFamily="-84" charset="0"/>
                        <a:cs typeface="Arial" pitchFamily="-8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1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Paper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84" charset="0"/>
                        <a:ea typeface="Arial" pitchFamily="-84" charset="0"/>
                        <a:cs typeface="Arial" pitchFamily="-8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61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Scissors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0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Lizard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84" charset="0"/>
                        <a:ea typeface="Arial" pitchFamily="-84" charset="0"/>
                        <a:cs typeface="Arial" pitchFamily="-8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0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Spock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84" charset="0"/>
                        <a:ea typeface="Arial" pitchFamily="-84" charset="0"/>
                        <a:cs typeface="Arial" pitchFamily="-8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748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9751" y="0"/>
            <a:ext cx="4589250" cy="485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2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34" y="423336"/>
            <a:ext cx="5829300" cy="40896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50000" y="727302"/>
            <a:ext cx="24553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male lizards compete for females among common side blotched lizards: Orange beats Blue; Blue Beats Yellow; Yellow beats Orange.</a:t>
            </a:r>
          </a:p>
        </p:txBody>
      </p:sp>
    </p:spTree>
    <p:extLst>
      <p:ext uri="{BB962C8B-B14F-4D97-AF65-F5344CB8AC3E}">
        <p14:creationId xmlns:p14="http://schemas.microsoft.com/office/powerpoint/2010/main" val="38629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90" y="444500"/>
            <a:ext cx="877551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96A1B"/>
                </a:solidFill>
                <a:latin typeface="+mj-lt"/>
              </a:rPr>
              <a:t> A Sneakier Scam    </a:t>
            </a:r>
          </a:p>
          <a:p>
            <a:endParaRPr lang="en-US" sz="3200" b="1" dirty="0"/>
          </a:p>
          <a:p>
            <a:r>
              <a:rPr lang="en-US" sz="3200" b="1" dirty="0"/>
              <a:t>              Red    =  2, 2, 2, 11, 11, 14</a:t>
            </a:r>
          </a:p>
          <a:p>
            <a:r>
              <a:rPr lang="en-US" sz="3200" b="1" dirty="0"/>
              <a:t>              White =  0, 3, 3, 12, 12, 12</a:t>
            </a:r>
          </a:p>
          <a:p>
            <a:r>
              <a:rPr lang="en-US" sz="3200" b="1" dirty="0"/>
              <a:t>              Blue   =  1, 1, 1, 13, 13, 13</a:t>
            </a:r>
          </a:p>
          <a:p>
            <a:endParaRPr lang="en-US" sz="3200" b="1" dirty="0"/>
          </a:p>
          <a:p>
            <a:r>
              <a:rPr lang="en-US" sz="3200" dirty="0"/>
              <a:t>Choose your color </a:t>
            </a:r>
            <a:r>
              <a:rPr lang="en-US" sz="3200" i="1" dirty="0"/>
              <a:t>and </a:t>
            </a:r>
            <a:r>
              <a:rPr lang="en-US" sz="3200" dirty="0"/>
              <a:t>mine!</a:t>
            </a:r>
          </a:p>
          <a:p>
            <a:r>
              <a:rPr lang="en-US" sz="3200" dirty="0"/>
              <a:t>What could be fairer than that?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90" y="444500"/>
            <a:ext cx="87755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             Red    =  2, 2, 2, 11, 11, 14</a:t>
            </a:r>
          </a:p>
          <a:p>
            <a:r>
              <a:rPr lang="en-US" sz="3200" b="1" dirty="0"/>
              <a:t>              White =  0, 3, 3, 12, 12, 12</a:t>
            </a:r>
          </a:p>
          <a:p>
            <a:r>
              <a:rPr lang="en-US" sz="3200" b="1" dirty="0"/>
              <a:t>              Blue   =  1, 1, 1, 13, 13, 13</a:t>
            </a:r>
          </a:p>
          <a:p>
            <a:endParaRPr lang="en-US" sz="3200" dirty="0"/>
          </a:p>
          <a:p>
            <a:r>
              <a:rPr lang="en-US" sz="3200" dirty="0"/>
              <a:t>It can be shown that</a:t>
            </a:r>
            <a:endParaRPr lang="en-US" sz="3200" b="1" dirty="0"/>
          </a:p>
          <a:p>
            <a:pPr algn="ctr"/>
            <a:r>
              <a:rPr lang="en-US" sz="3200" b="1" dirty="0"/>
              <a:t>R &lt; W &lt; B &lt; R</a:t>
            </a:r>
          </a:p>
          <a:p>
            <a:r>
              <a:rPr lang="en-US" sz="3200" b="1" dirty="0"/>
              <a:t>P(R &lt; W) &gt; ½</a:t>
            </a:r>
          </a:p>
          <a:p>
            <a:r>
              <a:rPr lang="en-US" sz="3200" b="1" dirty="0"/>
              <a:t>P(W &lt; B) &gt; ½ </a:t>
            </a:r>
          </a:p>
          <a:p>
            <a:r>
              <a:rPr lang="en-US" sz="3200" b="1" dirty="0"/>
              <a:t>P(B &lt; R)  &gt; ½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90" y="444500"/>
            <a:ext cx="87755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             Red    =  2, 2, 2, 11, 11, 14</a:t>
            </a:r>
          </a:p>
          <a:p>
            <a:r>
              <a:rPr lang="en-US" sz="3200" b="1" dirty="0"/>
              <a:t>              White =  0, 3, 3, 12, 12, 12</a:t>
            </a:r>
          </a:p>
          <a:p>
            <a:r>
              <a:rPr lang="en-US" sz="3200" b="1" dirty="0"/>
              <a:t>              Blue   =  1, 1, 1, 13, 13, 13</a:t>
            </a:r>
          </a:p>
          <a:p>
            <a:endParaRPr lang="en-US" sz="3200" dirty="0"/>
          </a:p>
          <a:p>
            <a:r>
              <a:rPr lang="en-US" sz="3200" dirty="0"/>
              <a:t>But if you roll 2 dice of the same color and take their total, then the situation is completely reversed!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90" y="444500"/>
            <a:ext cx="87755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            Red    =  2, 2, 2, 11, 11, 14</a:t>
            </a:r>
          </a:p>
          <a:p>
            <a:r>
              <a:rPr lang="en-US" sz="2800" b="1" dirty="0"/>
              <a:t>              White =  0, 3, 3, 12, 12, 12</a:t>
            </a:r>
          </a:p>
          <a:p>
            <a:r>
              <a:rPr lang="en-US" sz="2800" b="1" dirty="0"/>
              <a:t>              Blue   =  1, 1, 1, 13, 13, 13</a:t>
            </a:r>
          </a:p>
          <a:p>
            <a:endParaRPr lang="en-US" sz="2800" dirty="0"/>
          </a:p>
          <a:p>
            <a:pPr algn="ctr"/>
            <a:r>
              <a:rPr lang="en-US" sz="2800" b="1" dirty="0"/>
              <a:t>R   &lt;   W   &lt;   B   &lt;   R</a:t>
            </a:r>
          </a:p>
          <a:p>
            <a:pPr algn="ctr"/>
            <a:r>
              <a:rPr lang="en-US" sz="2800" b="1" dirty="0"/>
              <a:t>2R  &gt;  2W  &gt;  2B  &gt;  2R</a:t>
            </a:r>
          </a:p>
          <a:p>
            <a:r>
              <a:rPr lang="en-US" sz="2800" dirty="0"/>
              <a:t>In fact, when you roll 3 dice of the same color, the probabilities switch back again!</a:t>
            </a:r>
          </a:p>
          <a:p>
            <a:pPr algn="ctr"/>
            <a:r>
              <a:rPr lang="en-US" sz="2800" b="1" dirty="0"/>
              <a:t>3R  &lt;  3W  &lt;  3B  &lt;  3R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90" y="444500"/>
            <a:ext cx="87755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R   &lt;   W   &lt;   B   &lt;   R</a:t>
            </a:r>
          </a:p>
          <a:p>
            <a:pPr algn="ctr"/>
            <a:r>
              <a:rPr lang="en-US" sz="3600" b="1" dirty="0"/>
              <a:t>2R  &gt;  2W  &gt;  2B  &gt;  2R</a:t>
            </a:r>
          </a:p>
          <a:p>
            <a:endParaRPr lang="en-US" sz="3600" b="1" dirty="0"/>
          </a:p>
          <a:p>
            <a:r>
              <a:rPr lang="en-US" sz="3600" dirty="0"/>
              <a:t>You choose both of our colors, but I didn’t say how many of each color we would roll!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90" y="444500"/>
            <a:ext cx="877551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96A1B"/>
                </a:solidFill>
                <a:latin typeface="+mj-lt"/>
              </a:rPr>
              <a:t>Penney Ante</a:t>
            </a:r>
          </a:p>
          <a:p>
            <a:pPr algn="ctr"/>
            <a:endParaRPr lang="en-US" sz="3200" dirty="0"/>
          </a:p>
          <a:p>
            <a:r>
              <a:rPr lang="en-US" sz="3200" dirty="0"/>
              <a:t>Flip a coin 3 times. 8 equally likely outcomes: </a:t>
            </a:r>
          </a:p>
          <a:p>
            <a:r>
              <a:rPr lang="en-US" sz="3200" dirty="0"/>
              <a:t>				</a:t>
            </a:r>
            <a:r>
              <a:rPr lang="en-US" sz="3200" b="1" dirty="0"/>
              <a:t>HHH   HHT  HTH  HTT</a:t>
            </a:r>
          </a:p>
          <a:p>
            <a:r>
              <a:rPr lang="en-US" sz="3200" b="1" dirty="0"/>
              <a:t>				THH   THT   TTH   TTT</a:t>
            </a:r>
          </a:p>
          <a:p>
            <a:endParaRPr lang="en-US" sz="3200" dirty="0"/>
          </a:p>
          <a:p>
            <a:r>
              <a:rPr lang="en-US" sz="3200" dirty="0"/>
              <a:t>Whichever sequence shows up first is the winner. Which one would you like?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90" y="444500"/>
            <a:ext cx="87755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Who will tomorrow’s baseball game?</a:t>
            </a:r>
          </a:p>
          <a:p>
            <a:pPr marL="571500" indent="-571500">
              <a:buFont typeface="Arial"/>
              <a:buChar char="•"/>
            </a:pPr>
            <a:endParaRPr lang="en-US" sz="3600" dirty="0"/>
          </a:p>
          <a:p>
            <a:pPr algn="ctr"/>
            <a:r>
              <a:rPr lang="en-US" sz="3600" dirty="0"/>
              <a:t>Sophisticated Mathematical Model</a:t>
            </a:r>
          </a:p>
          <a:p>
            <a:pPr marL="571500" indent="-571500">
              <a:buFont typeface="Arial"/>
              <a:buChar char="•"/>
            </a:pPr>
            <a:endParaRPr lang="en-US" sz="3600" dirty="0"/>
          </a:p>
          <a:p>
            <a:pPr algn="ctr"/>
            <a:r>
              <a:rPr lang="en-US" sz="3600" dirty="0"/>
              <a:t>Outcome is 150% Guaranteed!</a:t>
            </a:r>
          </a:p>
          <a:p>
            <a:pPr marL="571500" indent="-571500">
              <a:buFont typeface="Arial"/>
              <a:buChar char="•"/>
            </a:pPr>
            <a:endParaRPr lang="en-US" sz="3600" dirty="0"/>
          </a:p>
          <a:p>
            <a:pPr algn="ctr"/>
            <a:r>
              <a:rPr lang="en-US" sz="3600" dirty="0"/>
              <a:t>Should you take this bet?</a:t>
            </a:r>
          </a:p>
        </p:txBody>
      </p:sp>
    </p:spTree>
    <p:extLst>
      <p:ext uri="{BB962C8B-B14F-4D97-AF65-F5344CB8AC3E}">
        <p14:creationId xmlns:p14="http://schemas.microsoft.com/office/powerpoint/2010/main" val="30501063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90" y="719661"/>
            <a:ext cx="87755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Suppose you pick the pattern HHH. </a:t>
            </a:r>
          </a:p>
          <a:p>
            <a:endParaRPr lang="en-US" sz="3200" dirty="0"/>
          </a:p>
          <a:p>
            <a:r>
              <a:rPr lang="en-US" sz="3200" dirty="0"/>
              <a:t>Then I’ll pick the pattern THH and I’m an enormous favorite. </a:t>
            </a:r>
          </a:p>
          <a:p>
            <a:endParaRPr lang="en-US" sz="3200" dirty="0"/>
          </a:p>
          <a:p>
            <a:pPr algn="ctr"/>
            <a:r>
              <a:rPr lang="en-US" sz="3200" dirty="0"/>
              <a:t>Why?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90" y="444500"/>
            <a:ext cx="877551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For any sequence of coin flips, and look for when the sequence HHH </a:t>
            </a:r>
            <a:r>
              <a:rPr lang="en-US" sz="3600" i="1" dirty="0"/>
              <a:t>first</a:t>
            </a:r>
            <a:r>
              <a:rPr lang="en-US" sz="3600" dirty="0"/>
              <a:t> appears. </a:t>
            </a:r>
          </a:p>
          <a:p>
            <a:endParaRPr lang="en-US" sz="3600" dirty="0"/>
          </a:p>
          <a:p>
            <a:pPr algn="ctr"/>
            <a:r>
              <a:rPr lang="en-US" sz="3600" dirty="0"/>
              <a:t>HTTTHT</a:t>
            </a:r>
            <a:r>
              <a:rPr lang="en-US" sz="3600" b="1" dirty="0"/>
              <a:t>HHH</a:t>
            </a:r>
            <a:r>
              <a:rPr lang="en-US" sz="3600" dirty="0"/>
              <a:t>TTHH….</a:t>
            </a:r>
          </a:p>
          <a:p>
            <a:pPr algn="ctr"/>
            <a:endParaRPr lang="en-US" sz="4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323" y="1375834"/>
            <a:ext cx="87755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For any sequence of coin flips, and look for when the sequence HHH </a:t>
            </a:r>
            <a:r>
              <a:rPr lang="en-US" sz="3200" i="1" dirty="0"/>
              <a:t>first</a:t>
            </a:r>
            <a:r>
              <a:rPr lang="en-US" sz="3200" dirty="0"/>
              <a:t> appears. </a:t>
            </a:r>
          </a:p>
          <a:p>
            <a:endParaRPr lang="en-US" sz="3200" dirty="0"/>
          </a:p>
          <a:p>
            <a:pPr algn="ctr"/>
            <a:r>
              <a:rPr lang="en-US" sz="3200" dirty="0"/>
              <a:t>HTTTHT</a:t>
            </a:r>
            <a:r>
              <a:rPr lang="en-US" sz="3200" b="1" dirty="0"/>
              <a:t>HHH</a:t>
            </a:r>
            <a:r>
              <a:rPr lang="en-US" sz="3200" dirty="0"/>
              <a:t>TTHH….</a:t>
            </a:r>
          </a:p>
          <a:p>
            <a:pPr algn="ctr"/>
            <a:r>
              <a:rPr lang="en-US" sz="3200" dirty="0"/>
              <a:t>HTTTH</a:t>
            </a:r>
            <a:r>
              <a:rPr lang="en-US" sz="3200" dirty="0">
                <a:solidFill>
                  <a:srgbClr val="F96A1B"/>
                </a:solidFill>
              </a:rPr>
              <a:t>T</a:t>
            </a:r>
            <a:r>
              <a:rPr lang="en-US" sz="3200" b="1" dirty="0"/>
              <a:t>HHH</a:t>
            </a:r>
            <a:r>
              <a:rPr lang="en-US" sz="3200" dirty="0"/>
              <a:t>TTHH….</a:t>
            </a:r>
          </a:p>
        </p:txBody>
      </p:sp>
    </p:spTree>
    <p:extLst>
      <p:ext uri="{BB962C8B-B14F-4D97-AF65-F5344CB8AC3E}">
        <p14:creationId xmlns:p14="http://schemas.microsoft.com/office/powerpoint/2010/main" val="20727500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90" y="867833"/>
            <a:ext cx="87755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96A1B"/>
                </a:solidFill>
                <a:latin typeface="+mj-lt"/>
              </a:rPr>
              <a:t>How can you win?</a:t>
            </a:r>
          </a:p>
          <a:p>
            <a:r>
              <a:rPr lang="en-US" sz="3200" dirty="0"/>
              <a:t>Only if the coin flips immediately starts with </a:t>
            </a:r>
          </a:p>
          <a:p>
            <a:pPr algn="ctr"/>
            <a:r>
              <a:rPr lang="en-US" sz="3200" dirty="0"/>
              <a:t>HHH….</a:t>
            </a:r>
          </a:p>
          <a:p>
            <a:pPr algn="ctr"/>
            <a:endParaRPr lang="en-US" sz="3200" dirty="0"/>
          </a:p>
          <a:p>
            <a:r>
              <a:rPr lang="en-US" sz="3200" dirty="0"/>
              <a:t>which happens only 1/8 of the time. </a:t>
            </a:r>
          </a:p>
          <a:p>
            <a:endParaRPr lang="en-US" sz="3200" dirty="0"/>
          </a:p>
          <a:p>
            <a:r>
              <a:rPr lang="en-US" sz="3200" dirty="0"/>
              <a:t>Thus P(THH beats HHH) = 7/8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90" y="0"/>
            <a:ext cx="87755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/>
          </a:p>
          <a:p>
            <a:r>
              <a:rPr lang="en-US" sz="3600" dirty="0"/>
              <a:t>If you choose sequence </a:t>
            </a:r>
            <a:r>
              <a:rPr lang="en-US" sz="3600" b="1" dirty="0"/>
              <a:t>ABC</a:t>
            </a:r>
          </a:p>
          <a:p>
            <a:r>
              <a:rPr lang="en-US" sz="3600" dirty="0"/>
              <a:t>(where each letter stands for a coin flip) then I choose the sequence </a:t>
            </a:r>
            <a:endParaRPr lang="en-US" sz="3600" b="1" dirty="0"/>
          </a:p>
          <a:p>
            <a:pPr algn="ctr"/>
            <a:r>
              <a:rPr lang="en-US" sz="3600" b="1" dirty="0"/>
              <a:t>B’AB</a:t>
            </a:r>
            <a:r>
              <a:rPr lang="en-US" sz="3600" dirty="0"/>
              <a:t>,</a:t>
            </a:r>
          </a:p>
          <a:p>
            <a:r>
              <a:rPr lang="en-US" sz="3600" dirty="0"/>
              <a:t>where B’ denotes the </a:t>
            </a:r>
            <a:r>
              <a:rPr lang="en-US" sz="3600" i="1" dirty="0"/>
              <a:t>opposite </a:t>
            </a:r>
            <a:r>
              <a:rPr lang="en-US" sz="3600" dirty="0"/>
              <a:t>of B.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90" y="0"/>
            <a:ext cx="87755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  <a:p>
            <a:r>
              <a:rPr lang="en-US" sz="3200" dirty="0"/>
              <a:t>If you choose sequence </a:t>
            </a:r>
            <a:r>
              <a:rPr lang="en-US" sz="3200" b="1" dirty="0"/>
              <a:t>ABC</a:t>
            </a:r>
          </a:p>
          <a:p>
            <a:r>
              <a:rPr lang="en-US" sz="3200" dirty="0"/>
              <a:t>(where each letter stands for a coin flip) then I choose the sequence </a:t>
            </a:r>
            <a:endParaRPr lang="en-US" sz="3200" b="1" dirty="0"/>
          </a:p>
          <a:p>
            <a:pPr algn="ctr"/>
            <a:r>
              <a:rPr lang="en-US" sz="3200" b="1" dirty="0"/>
              <a:t>B’AB</a:t>
            </a:r>
            <a:r>
              <a:rPr lang="en-US" sz="3200" dirty="0"/>
              <a:t>,</a:t>
            </a:r>
          </a:p>
          <a:p>
            <a:r>
              <a:rPr lang="en-US" sz="3200" dirty="0"/>
              <a:t>where B’ denotes the </a:t>
            </a:r>
            <a:r>
              <a:rPr lang="en-US" sz="3200" i="1" dirty="0"/>
              <a:t>opposite </a:t>
            </a:r>
            <a:r>
              <a:rPr lang="en-US" sz="3200" dirty="0"/>
              <a:t>of B.</a:t>
            </a:r>
          </a:p>
          <a:p>
            <a:endParaRPr lang="en-US" sz="3200" dirty="0"/>
          </a:p>
          <a:p>
            <a:r>
              <a:rPr lang="en-US" sz="3200" dirty="0"/>
              <a:t>If you choose      T</a:t>
            </a:r>
            <a:r>
              <a:rPr lang="en-US" sz="3200" dirty="0">
                <a:solidFill>
                  <a:srgbClr val="F96A1B"/>
                </a:solidFill>
              </a:rPr>
              <a:t>H</a:t>
            </a:r>
            <a:r>
              <a:rPr lang="en-US" sz="3200" dirty="0"/>
              <a:t>H</a:t>
            </a:r>
          </a:p>
          <a:p>
            <a:r>
              <a:rPr lang="en-US" sz="3200" dirty="0"/>
              <a:t>Then I choose   </a:t>
            </a:r>
            <a:r>
              <a:rPr lang="en-US" sz="3200" dirty="0">
                <a:solidFill>
                  <a:srgbClr val="F96A1B"/>
                </a:solidFill>
              </a:rPr>
              <a:t>T</a:t>
            </a:r>
            <a:r>
              <a:rPr lang="en-US" sz="3200" dirty="0"/>
              <a:t>T</a:t>
            </a:r>
            <a:r>
              <a:rPr lang="en-US" sz="3200" dirty="0">
                <a:solidFill>
                  <a:srgbClr val="F96A1B"/>
                </a:solidFill>
              </a:rPr>
              <a:t>H</a:t>
            </a:r>
            <a:r>
              <a:rPr lang="en-US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712705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257708"/>
              </p:ext>
            </p:extLst>
          </p:nvPr>
        </p:nvGraphicFramePr>
        <p:xfrm>
          <a:off x="1143003" y="211555"/>
          <a:ext cx="7143699" cy="4785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69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8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5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5062">
                <a:tc>
                  <a:txBody>
                    <a:bodyPr/>
                    <a:lstStyle/>
                    <a:p>
                      <a:r>
                        <a:rPr lang="en-US" sz="3600" dirty="0"/>
                        <a:t>ABC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2400" baseline="0" dirty="0"/>
                        <a:t>loses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to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dirty="0"/>
                        <a:t>B’AB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probability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062">
                <a:tc>
                  <a:txBody>
                    <a:bodyPr/>
                    <a:lstStyle/>
                    <a:p>
                      <a:r>
                        <a:rPr lang="en-US" sz="2800" dirty="0"/>
                        <a:t>HHH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THH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7/8 = .875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062">
                <a:tc>
                  <a:txBody>
                    <a:bodyPr/>
                    <a:lstStyle/>
                    <a:p>
                      <a:r>
                        <a:rPr lang="en-US" sz="2800" dirty="0"/>
                        <a:t>HHT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THH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3/4</a:t>
                      </a:r>
                      <a:r>
                        <a:rPr lang="en-US" sz="2800" baseline="0" dirty="0"/>
                        <a:t> = .750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062">
                <a:tc>
                  <a:txBody>
                    <a:bodyPr/>
                    <a:lstStyle/>
                    <a:p>
                      <a:r>
                        <a:rPr lang="en-US" sz="2800" dirty="0"/>
                        <a:t>HTH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HHT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2/3 = .667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062">
                <a:tc>
                  <a:txBody>
                    <a:bodyPr/>
                    <a:lstStyle/>
                    <a:p>
                      <a:r>
                        <a:rPr lang="en-US" sz="2800" dirty="0"/>
                        <a:t>HTT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HHT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2/3 = .667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5062">
                <a:tc>
                  <a:txBody>
                    <a:bodyPr/>
                    <a:lstStyle/>
                    <a:p>
                      <a:r>
                        <a:rPr lang="en-US" sz="2800" dirty="0"/>
                        <a:t>THH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2/3 = .667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5062">
                <a:tc>
                  <a:txBody>
                    <a:bodyPr/>
                    <a:lstStyle/>
                    <a:p>
                      <a:r>
                        <a:rPr lang="en-US" sz="2800" dirty="0"/>
                        <a:t>THT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2/3 = .667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5062">
                <a:tc>
                  <a:txBody>
                    <a:bodyPr/>
                    <a:lstStyle/>
                    <a:p>
                      <a:r>
                        <a:rPr lang="en-US" sz="2800" dirty="0"/>
                        <a:t>TTH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HTT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3/4</a:t>
                      </a:r>
                      <a:r>
                        <a:rPr lang="en-US" sz="2800" baseline="0" dirty="0"/>
                        <a:t> = .750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5062">
                <a:tc>
                  <a:txBody>
                    <a:bodyPr/>
                    <a:lstStyle/>
                    <a:p>
                      <a:r>
                        <a:rPr lang="en-US" sz="2800" dirty="0"/>
                        <a:t>TTT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HTT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7/8 = .875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90" y="613827"/>
            <a:ext cx="877551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Explain P(THH beats HHT) = ¾</a:t>
            </a:r>
          </a:p>
          <a:p>
            <a:endParaRPr lang="en-US" sz="3200" dirty="0"/>
          </a:p>
          <a:p>
            <a:r>
              <a:rPr lang="en-US" sz="3200" dirty="0"/>
              <a:t>There are 4 ways that the game can start:</a:t>
            </a:r>
          </a:p>
          <a:p>
            <a:endParaRPr lang="en-US" sz="3200" dirty="0"/>
          </a:p>
          <a:p>
            <a:r>
              <a:rPr lang="en-US" sz="3200" dirty="0"/>
              <a:t>HH</a:t>
            </a:r>
            <a:br>
              <a:rPr lang="en-US" sz="3200" dirty="0"/>
            </a:br>
            <a:r>
              <a:rPr lang="en-US" sz="3200" dirty="0"/>
              <a:t>HT</a:t>
            </a:r>
          </a:p>
          <a:p>
            <a:r>
              <a:rPr lang="en-US" sz="3200" dirty="0"/>
              <a:t>TH</a:t>
            </a:r>
            <a:br>
              <a:rPr lang="en-US" sz="3200" dirty="0"/>
            </a:br>
            <a:r>
              <a:rPr lang="en-US" sz="3200" dirty="0"/>
              <a:t>TT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90" y="719661"/>
            <a:ext cx="877551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Explain P(THH beats HHT) = ¾</a:t>
            </a:r>
          </a:p>
          <a:p>
            <a:endParaRPr lang="en-US" sz="3200" dirty="0"/>
          </a:p>
          <a:p>
            <a:r>
              <a:rPr lang="en-US" sz="3200" dirty="0"/>
              <a:t>There are 4 ways that the game can start:</a:t>
            </a:r>
          </a:p>
          <a:p>
            <a:endParaRPr lang="en-US" sz="3200" dirty="0"/>
          </a:p>
          <a:p>
            <a:r>
              <a:rPr lang="en-US" sz="3200" dirty="0"/>
              <a:t>HH   </a:t>
            </a:r>
            <a:r>
              <a:rPr lang="en-US" sz="3200" dirty="0">
                <a:solidFill>
                  <a:srgbClr val="F96A1B"/>
                </a:solidFill>
              </a:rPr>
              <a:t>HHT Wins </a:t>
            </a:r>
            <a:r>
              <a:rPr lang="en-US" sz="3200" dirty="0"/>
              <a:t>(once a tail appears)</a:t>
            </a:r>
          </a:p>
          <a:p>
            <a:r>
              <a:rPr lang="en-US" sz="3200" dirty="0"/>
              <a:t>HT</a:t>
            </a:r>
          </a:p>
          <a:p>
            <a:r>
              <a:rPr lang="en-US" sz="3200" dirty="0"/>
              <a:t>TH</a:t>
            </a:r>
            <a:br>
              <a:rPr lang="en-US" sz="3200" dirty="0"/>
            </a:br>
            <a:r>
              <a:rPr lang="en-US" sz="3200" dirty="0"/>
              <a:t>TT</a:t>
            </a:r>
          </a:p>
        </p:txBody>
      </p:sp>
    </p:spTree>
    <p:extLst>
      <p:ext uri="{BB962C8B-B14F-4D97-AF65-F5344CB8AC3E}">
        <p14:creationId xmlns:p14="http://schemas.microsoft.com/office/powerpoint/2010/main" val="4468363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90" y="63494"/>
            <a:ext cx="877551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Explain P(THH beats HHT) = ¾</a:t>
            </a:r>
          </a:p>
          <a:p>
            <a:endParaRPr lang="en-US" sz="3200" dirty="0"/>
          </a:p>
          <a:p>
            <a:r>
              <a:rPr lang="en-US" sz="3200" dirty="0"/>
              <a:t>There are 4 ways that the game can start:</a:t>
            </a:r>
          </a:p>
          <a:p>
            <a:endParaRPr lang="en-US" sz="3200" dirty="0"/>
          </a:p>
          <a:p>
            <a:r>
              <a:rPr lang="en-US" sz="3200" dirty="0">
                <a:solidFill>
                  <a:srgbClr val="F96A1B"/>
                </a:solidFill>
              </a:rPr>
              <a:t>HH   HHT Wins </a:t>
            </a:r>
            <a:r>
              <a:rPr lang="en-US" sz="3200" dirty="0"/>
              <a:t>(once a tail appears)</a:t>
            </a:r>
          </a:p>
          <a:p>
            <a:r>
              <a:rPr lang="en-US" sz="3200" dirty="0">
                <a:solidFill>
                  <a:schemeClr val="accent3"/>
                </a:solidFill>
              </a:rPr>
              <a:t>HT    THH Wins other 3, since</a:t>
            </a:r>
          </a:p>
          <a:p>
            <a:r>
              <a:rPr lang="en-US" sz="3200" dirty="0">
                <a:solidFill>
                  <a:schemeClr val="accent3"/>
                </a:solidFill>
              </a:rPr>
              <a:t>TH</a:t>
            </a:r>
            <a:br>
              <a:rPr lang="en-US" sz="3200" dirty="0">
                <a:solidFill>
                  <a:schemeClr val="accent3"/>
                </a:solidFill>
              </a:rPr>
            </a:br>
            <a:r>
              <a:rPr lang="en-US" sz="3200" dirty="0">
                <a:solidFill>
                  <a:schemeClr val="accent3"/>
                </a:solidFill>
              </a:rPr>
              <a:t>TT</a:t>
            </a:r>
          </a:p>
        </p:txBody>
      </p:sp>
    </p:spTree>
    <p:extLst>
      <p:ext uri="{BB962C8B-B14F-4D97-AF65-F5344CB8AC3E}">
        <p14:creationId xmlns:p14="http://schemas.microsoft.com/office/powerpoint/2010/main" val="3780040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90" y="444500"/>
            <a:ext cx="87755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 flip a coin. </a:t>
            </a:r>
          </a:p>
          <a:p>
            <a:pPr algn="ctr"/>
            <a:endParaRPr lang="en-US" sz="4400" dirty="0"/>
          </a:p>
        </p:txBody>
      </p:sp>
      <p:pic>
        <p:nvPicPr>
          <p:cNvPr id="1026" name="Picture 2" descr="Image result for flipped co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267" y="156884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90" y="677327"/>
            <a:ext cx="877551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Explain P(THH beats HHT) = ¾</a:t>
            </a:r>
          </a:p>
          <a:p>
            <a:endParaRPr lang="en-US" sz="3200" dirty="0"/>
          </a:p>
          <a:p>
            <a:r>
              <a:rPr lang="en-US" sz="3200" dirty="0"/>
              <a:t>There are 4 ways that the game can start:</a:t>
            </a:r>
          </a:p>
          <a:p>
            <a:endParaRPr lang="en-US" sz="3200" dirty="0"/>
          </a:p>
          <a:p>
            <a:r>
              <a:rPr lang="en-US" sz="3200" dirty="0">
                <a:solidFill>
                  <a:schemeClr val="accent2"/>
                </a:solidFill>
              </a:rPr>
              <a:t>HH   HHT Wins </a:t>
            </a:r>
            <a:r>
              <a:rPr lang="en-US" sz="3200" dirty="0"/>
              <a:t>(once a tail appears)</a:t>
            </a:r>
          </a:p>
          <a:p>
            <a:r>
              <a:rPr lang="en-US" sz="3200" dirty="0">
                <a:solidFill>
                  <a:srgbClr val="08A1D9"/>
                </a:solidFill>
              </a:rPr>
              <a:t>HT    THH Wins other 3, since</a:t>
            </a:r>
          </a:p>
          <a:p>
            <a:r>
              <a:rPr lang="en-US" sz="3200" dirty="0">
                <a:solidFill>
                  <a:srgbClr val="08A1D9"/>
                </a:solidFill>
              </a:rPr>
              <a:t>TH    as soon as a T appears, the first</a:t>
            </a:r>
            <a:br>
              <a:rPr lang="en-US" sz="3200" dirty="0">
                <a:solidFill>
                  <a:srgbClr val="08A1D9"/>
                </a:solidFill>
              </a:rPr>
            </a:br>
            <a:r>
              <a:rPr lang="en-US" sz="3200" dirty="0">
                <a:solidFill>
                  <a:srgbClr val="08A1D9"/>
                </a:solidFill>
              </a:rPr>
              <a:t>TT     HH must be preceded by a T. </a:t>
            </a:r>
          </a:p>
        </p:txBody>
      </p:sp>
    </p:spTree>
    <p:extLst>
      <p:ext uri="{BB962C8B-B14F-4D97-AF65-F5344CB8AC3E}">
        <p14:creationId xmlns:p14="http://schemas.microsoft.com/office/powerpoint/2010/main" val="37353238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90" y="444500"/>
            <a:ext cx="87755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Why does THH (usually) beat </a:t>
            </a:r>
            <a:r>
              <a:rPr lang="en-US" sz="3200" b="1" dirty="0"/>
              <a:t>HH</a:t>
            </a:r>
            <a:r>
              <a:rPr lang="en-US" sz="3200" dirty="0"/>
              <a:t>T?</a:t>
            </a:r>
          </a:p>
          <a:p>
            <a:endParaRPr lang="en-US" sz="3200" dirty="0"/>
          </a:p>
          <a:p>
            <a:r>
              <a:rPr lang="en-US" sz="3200" dirty="0"/>
              <a:t>For any sequence of coin flips, and look for when the sequence </a:t>
            </a:r>
            <a:r>
              <a:rPr lang="en-US" sz="3200" b="1" dirty="0"/>
              <a:t>HH</a:t>
            </a:r>
            <a:r>
              <a:rPr lang="en-US" sz="3200" dirty="0"/>
              <a:t> </a:t>
            </a:r>
            <a:r>
              <a:rPr lang="en-US" sz="3200" i="1" dirty="0"/>
              <a:t>first</a:t>
            </a:r>
            <a:r>
              <a:rPr lang="en-US" sz="3200" dirty="0"/>
              <a:t> appears. </a:t>
            </a:r>
          </a:p>
          <a:p>
            <a:endParaRPr lang="en-US" sz="3200" dirty="0"/>
          </a:p>
          <a:p>
            <a:pPr algn="ctr"/>
            <a:r>
              <a:rPr lang="en-US" sz="3200" dirty="0"/>
              <a:t>HTTTHT</a:t>
            </a:r>
            <a:r>
              <a:rPr lang="en-US" sz="3200" b="1" dirty="0"/>
              <a:t>HH</a:t>
            </a:r>
            <a:r>
              <a:rPr lang="en-US" sz="3200" dirty="0"/>
              <a:t>HTTHH….</a:t>
            </a:r>
          </a:p>
          <a:p>
            <a:pPr algn="ctr"/>
            <a:r>
              <a:rPr lang="en-US" sz="3200" dirty="0"/>
              <a:t>HTTTH</a:t>
            </a:r>
            <a:r>
              <a:rPr lang="en-US" sz="3200" dirty="0">
                <a:solidFill>
                  <a:schemeClr val="accent2"/>
                </a:solidFill>
              </a:rPr>
              <a:t>T</a:t>
            </a:r>
            <a:r>
              <a:rPr lang="en-US" sz="3200" b="1" dirty="0"/>
              <a:t>HH</a:t>
            </a:r>
            <a:r>
              <a:rPr lang="en-US" sz="3200" dirty="0"/>
              <a:t>HTTHH….</a:t>
            </a:r>
          </a:p>
        </p:txBody>
      </p:sp>
    </p:spTree>
    <p:extLst>
      <p:ext uri="{BB962C8B-B14F-4D97-AF65-F5344CB8AC3E}">
        <p14:creationId xmlns:p14="http://schemas.microsoft.com/office/powerpoint/2010/main" val="9425194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90" y="444500"/>
            <a:ext cx="87755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Why does THH (usually) beat </a:t>
            </a:r>
            <a:r>
              <a:rPr lang="en-US" sz="3200" b="1" dirty="0"/>
              <a:t>HH</a:t>
            </a:r>
            <a:r>
              <a:rPr lang="en-US" sz="3200" dirty="0"/>
              <a:t>T?</a:t>
            </a:r>
          </a:p>
          <a:p>
            <a:endParaRPr lang="en-US" sz="3200" dirty="0"/>
          </a:p>
          <a:p>
            <a:r>
              <a:rPr lang="en-US" sz="3200" dirty="0"/>
              <a:t>For any sequence of coin flips, and look for when the sequence </a:t>
            </a:r>
            <a:r>
              <a:rPr lang="en-US" sz="3200" b="1" dirty="0"/>
              <a:t>HH</a:t>
            </a:r>
            <a:r>
              <a:rPr lang="en-US" sz="3200" dirty="0"/>
              <a:t> </a:t>
            </a:r>
            <a:r>
              <a:rPr lang="en-US" sz="3200" i="1" dirty="0"/>
              <a:t>first</a:t>
            </a:r>
            <a:r>
              <a:rPr lang="en-US" sz="3200" dirty="0"/>
              <a:t> appears. </a:t>
            </a:r>
          </a:p>
          <a:p>
            <a:endParaRPr lang="en-US" sz="3200" dirty="0"/>
          </a:p>
          <a:p>
            <a:pPr algn="ctr"/>
            <a:r>
              <a:rPr lang="en-US" sz="3200" dirty="0"/>
              <a:t>HTTTHT</a:t>
            </a:r>
            <a:r>
              <a:rPr lang="en-US" sz="3200" b="1" dirty="0"/>
              <a:t>HH</a:t>
            </a:r>
            <a:r>
              <a:rPr lang="en-US" sz="3200" dirty="0"/>
              <a:t>HTTHH….</a:t>
            </a:r>
          </a:p>
          <a:p>
            <a:pPr algn="ctr"/>
            <a:r>
              <a:rPr lang="en-US" sz="3200" dirty="0"/>
              <a:t>HTTTH</a:t>
            </a:r>
            <a:r>
              <a:rPr lang="en-US" sz="3200" dirty="0">
                <a:solidFill>
                  <a:srgbClr val="F96A1B"/>
                </a:solidFill>
              </a:rPr>
              <a:t>T</a:t>
            </a:r>
            <a:r>
              <a:rPr lang="en-US" sz="3200" b="1" dirty="0"/>
              <a:t>HH</a:t>
            </a:r>
            <a:r>
              <a:rPr lang="en-US" sz="3200" dirty="0"/>
              <a:t>HTTHH….</a:t>
            </a:r>
          </a:p>
          <a:p>
            <a:pPr algn="ctr"/>
            <a:endParaRPr lang="en-US" sz="3200" dirty="0"/>
          </a:p>
          <a:p>
            <a:r>
              <a:rPr lang="en-US" sz="3200" dirty="0"/>
              <a:t>HHT can only win if it starts with HH.</a:t>
            </a:r>
          </a:p>
        </p:txBody>
      </p:sp>
    </p:spTree>
    <p:extLst>
      <p:ext uri="{BB962C8B-B14F-4D97-AF65-F5344CB8AC3E}">
        <p14:creationId xmlns:p14="http://schemas.microsoft.com/office/powerpoint/2010/main" val="26727210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080261"/>
              </p:ext>
            </p:extLst>
          </p:nvPr>
        </p:nvGraphicFramePr>
        <p:xfrm>
          <a:off x="973670" y="148111"/>
          <a:ext cx="7143699" cy="4907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69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8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5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r>
                        <a:rPr lang="en-US" sz="2800" dirty="0"/>
                        <a:t>ABC</a:t>
                      </a:r>
                      <a:r>
                        <a:rPr lang="en-US" sz="2800" baseline="0" dirty="0"/>
                        <a:t> loses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to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dirty="0"/>
                        <a:t>B’AB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probability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010">
                <a:tc>
                  <a:txBody>
                    <a:bodyPr/>
                    <a:lstStyle/>
                    <a:p>
                      <a:r>
                        <a:rPr lang="en-US" sz="2800" dirty="0"/>
                        <a:t>HHH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THH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7/8 = .875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010">
                <a:tc>
                  <a:txBody>
                    <a:bodyPr/>
                    <a:lstStyle/>
                    <a:p>
                      <a:r>
                        <a:rPr lang="en-US" sz="2800" dirty="0"/>
                        <a:t>HHT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THH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3/4</a:t>
                      </a:r>
                      <a:r>
                        <a:rPr lang="en-US" sz="2800" baseline="0" dirty="0"/>
                        <a:t> = .750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010">
                <a:tc>
                  <a:txBody>
                    <a:bodyPr/>
                    <a:lstStyle/>
                    <a:p>
                      <a:r>
                        <a:rPr lang="en-US" sz="2800" dirty="0"/>
                        <a:t>HTH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HHT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2/3 = .667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010">
                <a:tc>
                  <a:txBody>
                    <a:bodyPr/>
                    <a:lstStyle/>
                    <a:p>
                      <a:r>
                        <a:rPr lang="en-US" sz="2800" dirty="0"/>
                        <a:t>HTT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HHT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2/3 = .667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010">
                <a:tc>
                  <a:txBody>
                    <a:bodyPr/>
                    <a:lstStyle/>
                    <a:p>
                      <a:r>
                        <a:rPr lang="en-US" sz="2800" dirty="0"/>
                        <a:t>THH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2/3 = .667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4010">
                <a:tc>
                  <a:txBody>
                    <a:bodyPr/>
                    <a:lstStyle/>
                    <a:p>
                      <a:r>
                        <a:rPr lang="en-US" sz="2800" dirty="0"/>
                        <a:t>THT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2/3 = .667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4010">
                <a:tc>
                  <a:txBody>
                    <a:bodyPr/>
                    <a:lstStyle/>
                    <a:p>
                      <a:r>
                        <a:rPr lang="en-US" sz="2800" dirty="0"/>
                        <a:t>TTH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HTT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3/4</a:t>
                      </a:r>
                      <a:r>
                        <a:rPr lang="en-US" sz="2800" baseline="0" dirty="0"/>
                        <a:t> = .750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4010">
                <a:tc>
                  <a:txBody>
                    <a:bodyPr/>
                    <a:lstStyle/>
                    <a:p>
                      <a:r>
                        <a:rPr lang="en-US" sz="2800" dirty="0"/>
                        <a:t>TTT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HTT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7/8 = .875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64210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90" y="63494"/>
            <a:ext cx="877551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Why is P(HHT beats HTH) = 2/3?</a:t>
            </a:r>
          </a:p>
          <a:p>
            <a:endParaRPr lang="en-US" sz="3200" dirty="0"/>
          </a:p>
          <a:p>
            <a:r>
              <a:rPr lang="en-US" sz="3200" dirty="0"/>
              <a:t>Flipping a Tail at the beginning does not help either player, so we flip the coin until we get our first Head. </a:t>
            </a:r>
          </a:p>
          <a:p>
            <a:pPr algn="ctr"/>
            <a:r>
              <a:rPr lang="en-US" sz="3200" dirty="0"/>
              <a:t>H</a:t>
            </a:r>
          </a:p>
          <a:p>
            <a:r>
              <a:rPr lang="en-US" sz="3200" dirty="0"/>
              <a:t>Then we look at the next two flips, so there are 4 relevant possibilities. </a:t>
            </a:r>
          </a:p>
        </p:txBody>
      </p:sp>
    </p:spTree>
    <p:extLst>
      <p:ext uri="{BB962C8B-B14F-4D97-AF65-F5344CB8AC3E}">
        <p14:creationId xmlns:p14="http://schemas.microsoft.com/office/powerpoint/2010/main" val="39540363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239" y="832238"/>
            <a:ext cx="87755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Explain P(HHT beats HTH) = 2/3</a:t>
            </a:r>
          </a:p>
          <a:p>
            <a:endParaRPr lang="en-US" sz="3200" dirty="0"/>
          </a:p>
          <a:p>
            <a:r>
              <a:rPr lang="en-US" sz="3200" dirty="0"/>
              <a:t>HTH</a:t>
            </a:r>
          </a:p>
          <a:p>
            <a:r>
              <a:rPr lang="en-US" sz="3200" dirty="0"/>
              <a:t>HHT</a:t>
            </a:r>
          </a:p>
          <a:p>
            <a:r>
              <a:rPr lang="en-US" sz="3200" dirty="0"/>
              <a:t>HHH</a:t>
            </a:r>
          </a:p>
          <a:p>
            <a:r>
              <a:rPr lang="en-US" sz="3200" dirty="0"/>
              <a:t>HTT</a:t>
            </a:r>
          </a:p>
        </p:txBody>
      </p:sp>
    </p:spTree>
    <p:extLst>
      <p:ext uri="{BB962C8B-B14F-4D97-AF65-F5344CB8AC3E}">
        <p14:creationId xmlns:p14="http://schemas.microsoft.com/office/powerpoint/2010/main" val="28143500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4607" y="735133"/>
            <a:ext cx="87755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Explain P(HHT beats HTH) = 2/3</a:t>
            </a:r>
          </a:p>
          <a:p>
            <a:endParaRPr lang="en-US" sz="3200" dirty="0"/>
          </a:p>
          <a:p>
            <a:r>
              <a:rPr lang="en-US" sz="3200" dirty="0">
                <a:solidFill>
                  <a:srgbClr val="F96A1B"/>
                </a:solidFill>
              </a:rPr>
              <a:t>HTH</a:t>
            </a:r>
          </a:p>
          <a:p>
            <a:r>
              <a:rPr lang="en-US" sz="3200" dirty="0"/>
              <a:t>HHT</a:t>
            </a:r>
          </a:p>
          <a:p>
            <a:r>
              <a:rPr lang="en-US" sz="3200" dirty="0"/>
              <a:t>HHH</a:t>
            </a:r>
          </a:p>
          <a:p>
            <a:r>
              <a:rPr lang="en-US" sz="3200" dirty="0"/>
              <a:t>HTT</a:t>
            </a:r>
          </a:p>
        </p:txBody>
      </p:sp>
    </p:spTree>
    <p:extLst>
      <p:ext uri="{BB962C8B-B14F-4D97-AF65-F5344CB8AC3E}">
        <p14:creationId xmlns:p14="http://schemas.microsoft.com/office/powerpoint/2010/main" val="32062077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90" y="63494"/>
            <a:ext cx="87755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Explain P(HHT beats HTH) = 2/3</a:t>
            </a:r>
          </a:p>
          <a:p>
            <a:endParaRPr lang="en-US" sz="3200" dirty="0"/>
          </a:p>
          <a:p>
            <a:r>
              <a:rPr lang="en-US" sz="3200" dirty="0">
                <a:solidFill>
                  <a:srgbClr val="F96A1B"/>
                </a:solidFill>
              </a:rPr>
              <a:t>HTH  HTH wins immediately</a:t>
            </a:r>
          </a:p>
          <a:p>
            <a:r>
              <a:rPr lang="en-US" sz="3200" dirty="0"/>
              <a:t>HHT</a:t>
            </a:r>
          </a:p>
          <a:p>
            <a:r>
              <a:rPr lang="en-US" sz="3200" dirty="0"/>
              <a:t>HHH</a:t>
            </a:r>
          </a:p>
          <a:p>
            <a:r>
              <a:rPr lang="en-US" sz="3200" dirty="0"/>
              <a:t>HTT</a:t>
            </a:r>
          </a:p>
        </p:txBody>
      </p:sp>
    </p:spTree>
    <p:extLst>
      <p:ext uri="{BB962C8B-B14F-4D97-AF65-F5344CB8AC3E}">
        <p14:creationId xmlns:p14="http://schemas.microsoft.com/office/powerpoint/2010/main" val="1713610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90" y="63494"/>
            <a:ext cx="87755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Explain P(HHT beats HTH) = 2/3</a:t>
            </a:r>
          </a:p>
          <a:p>
            <a:endParaRPr lang="en-US" sz="3200" dirty="0">
              <a:solidFill>
                <a:srgbClr val="F96A1B"/>
              </a:solidFill>
            </a:endParaRPr>
          </a:p>
          <a:p>
            <a:r>
              <a:rPr lang="en-US" sz="3200" dirty="0">
                <a:solidFill>
                  <a:srgbClr val="F96A1B"/>
                </a:solidFill>
              </a:rPr>
              <a:t>HTH  HTH wins immediately</a:t>
            </a:r>
          </a:p>
          <a:p>
            <a:r>
              <a:rPr lang="en-US" sz="3200" dirty="0">
                <a:solidFill>
                  <a:schemeClr val="accent3"/>
                </a:solidFill>
              </a:rPr>
              <a:t>HHT</a:t>
            </a:r>
          </a:p>
          <a:p>
            <a:r>
              <a:rPr lang="en-US" sz="3200" dirty="0"/>
              <a:t>HHH</a:t>
            </a:r>
          </a:p>
          <a:p>
            <a:r>
              <a:rPr lang="en-US" sz="3200" dirty="0"/>
              <a:t>HTT</a:t>
            </a:r>
          </a:p>
        </p:txBody>
      </p:sp>
    </p:spTree>
    <p:extLst>
      <p:ext uri="{BB962C8B-B14F-4D97-AF65-F5344CB8AC3E}">
        <p14:creationId xmlns:p14="http://schemas.microsoft.com/office/powerpoint/2010/main" val="19020719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90" y="63494"/>
            <a:ext cx="87755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Explain P(HHT beats HTH) = 2/3</a:t>
            </a:r>
          </a:p>
          <a:p>
            <a:endParaRPr lang="en-US" sz="3200" dirty="0"/>
          </a:p>
          <a:p>
            <a:r>
              <a:rPr lang="en-US" sz="3200" dirty="0">
                <a:solidFill>
                  <a:schemeClr val="accent2"/>
                </a:solidFill>
              </a:rPr>
              <a:t>HTH  HTH wins immediately</a:t>
            </a:r>
          </a:p>
          <a:p>
            <a:r>
              <a:rPr lang="en-US" sz="3200" dirty="0">
                <a:solidFill>
                  <a:srgbClr val="08A1D9"/>
                </a:solidFill>
              </a:rPr>
              <a:t>HHT  HHT wins immediately</a:t>
            </a:r>
          </a:p>
          <a:p>
            <a:r>
              <a:rPr lang="en-US" sz="3200" dirty="0"/>
              <a:t>HHH</a:t>
            </a:r>
          </a:p>
          <a:p>
            <a:r>
              <a:rPr lang="en-US" sz="3200" dirty="0"/>
              <a:t>HTT</a:t>
            </a:r>
          </a:p>
        </p:txBody>
      </p:sp>
    </p:spTree>
    <p:extLst>
      <p:ext uri="{BB962C8B-B14F-4D97-AF65-F5344CB8AC3E}">
        <p14:creationId xmlns:p14="http://schemas.microsoft.com/office/powerpoint/2010/main" val="548723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90" y="444500"/>
            <a:ext cx="87755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 flip a coin. </a:t>
            </a:r>
          </a:p>
          <a:p>
            <a:pPr marL="571500" indent="-571500">
              <a:buFont typeface="Arial"/>
              <a:buChar char="•"/>
            </a:pPr>
            <a:endParaRPr lang="en-US" sz="3600" dirty="0"/>
          </a:p>
          <a:p>
            <a:r>
              <a:rPr lang="en-US" sz="3600" dirty="0"/>
              <a:t>Remember: When I return $15,</a:t>
            </a:r>
          </a:p>
          <a:p>
            <a:pPr algn="ctr"/>
            <a:r>
              <a:rPr lang="en-US" sz="3600" dirty="0"/>
              <a:t>$10 of that was yours to begin with!</a:t>
            </a:r>
          </a:p>
        </p:txBody>
      </p:sp>
    </p:spTree>
    <p:extLst>
      <p:ext uri="{BB962C8B-B14F-4D97-AF65-F5344CB8AC3E}">
        <p14:creationId xmlns:p14="http://schemas.microsoft.com/office/powerpoint/2010/main" val="9909640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90" y="63494"/>
            <a:ext cx="87755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Explain P(HHT beats HTH) = 2/3</a:t>
            </a:r>
          </a:p>
          <a:p>
            <a:endParaRPr lang="en-US" sz="3200" dirty="0"/>
          </a:p>
          <a:p>
            <a:r>
              <a:rPr lang="en-US" sz="3200" dirty="0">
                <a:solidFill>
                  <a:srgbClr val="F96A1B"/>
                </a:solidFill>
              </a:rPr>
              <a:t>HTH  HTH wins immediately</a:t>
            </a:r>
          </a:p>
          <a:p>
            <a:r>
              <a:rPr lang="en-US" sz="3200" dirty="0">
                <a:solidFill>
                  <a:schemeClr val="accent3"/>
                </a:solidFill>
              </a:rPr>
              <a:t>HHT  HHT wins immediately</a:t>
            </a:r>
          </a:p>
          <a:p>
            <a:r>
              <a:rPr lang="en-US" sz="3200" dirty="0">
                <a:solidFill>
                  <a:srgbClr val="08A1D9"/>
                </a:solidFill>
              </a:rPr>
              <a:t>HHH</a:t>
            </a:r>
          </a:p>
          <a:p>
            <a:r>
              <a:rPr lang="en-US" sz="3200" dirty="0"/>
              <a:t>HTT</a:t>
            </a:r>
          </a:p>
        </p:txBody>
      </p:sp>
    </p:spTree>
    <p:extLst>
      <p:ext uri="{BB962C8B-B14F-4D97-AF65-F5344CB8AC3E}">
        <p14:creationId xmlns:p14="http://schemas.microsoft.com/office/powerpoint/2010/main" val="35673131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90" y="63494"/>
            <a:ext cx="87755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Explain P(HHT beats HTH) = 2/3</a:t>
            </a:r>
          </a:p>
          <a:p>
            <a:endParaRPr lang="en-US" sz="3200" dirty="0"/>
          </a:p>
          <a:p>
            <a:r>
              <a:rPr lang="en-US" sz="3200" dirty="0">
                <a:solidFill>
                  <a:schemeClr val="accent2"/>
                </a:solidFill>
              </a:rPr>
              <a:t>HTH  HTH wins immediately</a:t>
            </a:r>
          </a:p>
          <a:p>
            <a:r>
              <a:rPr lang="en-US" sz="3200" dirty="0">
                <a:solidFill>
                  <a:srgbClr val="08A1D9"/>
                </a:solidFill>
              </a:rPr>
              <a:t>HHT  HHT wins immediately</a:t>
            </a:r>
          </a:p>
          <a:p>
            <a:r>
              <a:rPr lang="en-US" sz="3200" dirty="0">
                <a:solidFill>
                  <a:srgbClr val="08A1D9"/>
                </a:solidFill>
              </a:rPr>
              <a:t>HHH  HHT wins eventually</a:t>
            </a:r>
          </a:p>
          <a:p>
            <a:r>
              <a:rPr lang="en-US" sz="3200" dirty="0"/>
              <a:t>HTT</a:t>
            </a:r>
          </a:p>
        </p:txBody>
      </p:sp>
    </p:spTree>
    <p:extLst>
      <p:ext uri="{BB962C8B-B14F-4D97-AF65-F5344CB8AC3E}">
        <p14:creationId xmlns:p14="http://schemas.microsoft.com/office/powerpoint/2010/main" val="8747055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90" y="63494"/>
            <a:ext cx="87755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Explain P(HHT beats HTH) = 2/3</a:t>
            </a:r>
          </a:p>
          <a:p>
            <a:endParaRPr lang="en-US" sz="3200" dirty="0"/>
          </a:p>
          <a:p>
            <a:r>
              <a:rPr lang="en-US" sz="3200" dirty="0">
                <a:solidFill>
                  <a:srgbClr val="F96A1B"/>
                </a:solidFill>
              </a:rPr>
              <a:t>HTH  HTH wins immediately</a:t>
            </a:r>
          </a:p>
          <a:p>
            <a:r>
              <a:rPr lang="en-US" sz="3200" dirty="0">
                <a:solidFill>
                  <a:schemeClr val="accent3"/>
                </a:solidFill>
              </a:rPr>
              <a:t>HHT  HHT wins immediately</a:t>
            </a:r>
          </a:p>
          <a:p>
            <a:r>
              <a:rPr lang="en-US" sz="3200" dirty="0">
                <a:solidFill>
                  <a:schemeClr val="accent3"/>
                </a:solidFill>
              </a:rPr>
              <a:t>HHH  HHT wins eventually</a:t>
            </a:r>
          </a:p>
          <a:p>
            <a:r>
              <a:rPr lang="en-US" sz="3200" dirty="0">
                <a:solidFill>
                  <a:schemeClr val="accent4"/>
                </a:solidFill>
              </a:rPr>
              <a:t>HTT</a:t>
            </a:r>
          </a:p>
        </p:txBody>
      </p:sp>
    </p:spTree>
    <p:extLst>
      <p:ext uri="{BB962C8B-B14F-4D97-AF65-F5344CB8AC3E}">
        <p14:creationId xmlns:p14="http://schemas.microsoft.com/office/powerpoint/2010/main" val="6653556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90" y="63494"/>
            <a:ext cx="87755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Explain P(HHT beats HTH) = 2/3</a:t>
            </a:r>
          </a:p>
          <a:p>
            <a:endParaRPr lang="en-US" sz="3200" dirty="0"/>
          </a:p>
          <a:p>
            <a:r>
              <a:rPr lang="en-US" sz="3200" dirty="0">
                <a:solidFill>
                  <a:schemeClr val="accent2"/>
                </a:solidFill>
              </a:rPr>
              <a:t>HTH  HTH wins immediately</a:t>
            </a:r>
          </a:p>
          <a:p>
            <a:r>
              <a:rPr lang="en-US" sz="3200" dirty="0">
                <a:solidFill>
                  <a:schemeClr val="accent3"/>
                </a:solidFill>
              </a:rPr>
              <a:t>HHT  HHT wins immediately</a:t>
            </a:r>
          </a:p>
          <a:p>
            <a:r>
              <a:rPr lang="en-US" sz="3200" dirty="0">
                <a:solidFill>
                  <a:schemeClr val="accent3"/>
                </a:solidFill>
              </a:rPr>
              <a:t>HHH  HHT wins eventually</a:t>
            </a:r>
          </a:p>
          <a:p>
            <a:r>
              <a:rPr lang="en-US" sz="3200" dirty="0">
                <a:solidFill>
                  <a:srgbClr val="7C984A"/>
                </a:solidFill>
              </a:rPr>
              <a:t>HTT  back to the drawing board…</a:t>
            </a:r>
          </a:p>
        </p:txBody>
      </p:sp>
    </p:spTree>
    <p:extLst>
      <p:ext uri="{BB962C8B-B14F-4D97-AF65-F5344CB8AC3E}">
        <p14:creationId xmlns:p14="http://schemas.microsoft.com/office/powerpoint/2010/main" val="3083113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90" y="63494"/>
            <a:ext cx="877551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Explain P(HHT beats HTH) = 2/3</a:t>
            </a:r>
          </a:p>
          <a:p>
            <a:endParaRPr lang="en-US" sz="3200" dirty="0"/>
          </a:p>
          <a:p>
            <a:r>
              <a:rPr lang="en-US" sz="3200" dirty="0">
                <a:solidFill>
                  <a:srgbClr val="F96A1B"/>
                </a:solidFill>
              </a:rPr>
              <a:t>HTH  HTH wins immediately</a:t>
            </a:r>
          </a:p>
          <a:p>
            <a:r>
              <a:rPr lang="en-US" sz="3200" dirty="0">
                <a:solidFill>
                  <a:schemeClr val="accent3"/>
                </a:solidFill>
              </a:rPr>
              <a:t>HHT  HHT wins immediately</a:t>
            </a:r>
          </a:p>
          <a:p>
            <a:r>
              <a:rPr lang="en-US" sz="3200" dirty="0">
                <a:solidFill>
                  <a:schemeClr val="accent3"/>
                </a:solidFill>
              </a:rPr>
              <a:t>HHH  HHT wins eventually</a:t>
            </a:r>
          </a:p>
          <a:p>
            <a:r>
              <a:rPr lang="en-US" sz="3200" dirty="0">
                <a:solidFill>
                  <a:schemeClr val="accent4"/>
                </a:solidFill>
              </a:rPr>
              <a:t>HTT  back to the drawing board…</a:t>
            </a:r>
          </a:p>
          <a:p>
            <a:endParaRPr lang="en-US" sz="3200" dirty="0">
              <a:solidFill>
                <a:srgbClr val="008000"/>
              </a:solidFill>
            </a:endParaRPr>
          </a:p>
          <a:p>
            <a:r>
              <a:rPr lang="en-US" sz="3200" dirty="0">
                <a:solidFill>
                  <a:srgbClr val="0000FF"/>
                </a:solidFill>
              </a:rPr>
              <a:t>HHT wins in 2 of the 3 scenarios</a:t>
            </a:r>
            <a:r>
              <a:rPr lang="en-US" sz="4400" dirty="0">
                <a:solidFill>
                  <a:srgbClr val="3366FF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891327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167" y="0"/>
            <a:ext cx="89958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Texas </a:t>
            </a:r>
            <a:r>
              <a:rPr lang="en-US" sz="4400" dirty="0" err="1"/>
              <a:t>Hold’em</a:t>
            </a:r>
            <a:r>
              <a:rPr lang="en-US" sz="4400" dirty="0"/>
              <a:t> Example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93899" y="6139965"/>
            <a:ext cx="5266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 </a:t>
            </a:r>
          </a:p>
        </p:txBody>
      </p:sp>
      <p:pic>
        <p:nvPicPr>
          <p:cNvPr id="3" name="Picture 2" descr="2S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584" y="2123658"/>
            <a:ext cx="1828800" cy="2366243"/>
          </a:xfrm>
          <a:prstGeom prst="rect">
            <a:avLst/>
          </a:prstGeom>
        </p:spPr>
      </p:pic>
      <p:pic>
        <p:nvPicPr>
          <p:cNvPr id="5" name="Picture 4" descr="2H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984" y="2123658"/>
            <a:ext cx="1828800" cy="2366243"/>
          </a:xfrm>
          <a:prstGeom prst="rect">
            <a:avLst/>
          </a:prstGeom>
        </p:spPr>
      </p:pic>
      <p:pic>
        <p:nvPicPr>
          <p:cNvPr id="6" name="Picture 5" descr="JD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583" y="2123658"/>
            <a:ext cx="1828800" cy="2366243"/>
          </a:xfrm>
          <a:prstGeom prst="rect">
            <a:avLst/>
          </a:prstGeom>
        </p:spPr>
      </p:pic>
      <p:pic>
        <p:nvPicPr>
          <p:cNvPr id="7" name="Picture 6" descr="10D.eps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5250" y="2123658"/>
            <a:ext cx="1828800" cy="2366243"/>
          </a:xfrm>
          <a:prstGeom prst="rect">
            <a:avLst/>
          </a:prstGeom>
        </p:spPr>
      </p:pic>
      <p:pic>
        <p:nvPicPr>
          <p:cNvPr id="8" name="Picture 7" descr="AC.eps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8416" y="2112339"/>
            <a:ext cx="1828800" cy="2366243"/>
          </a:xfrm>
          <a:prstGeom prst="rect">
            <a:avLst/>
          </a:prstGeom>
        </p:spPr>
      </p:pic>
      <p:pic>
        <p:nvPicPr>
          <p:cNvPr id="9" name="Picture 8" descr="KS.eps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2816" y="2112339"/>
            <a:ext cx="1828800" cy="236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28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167" y="232836"/>
            <a:ext cx="899583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Suppose I gave you the choice of </a:t>
            </a:r>
          </a:p>
          <a:p>
            <a:r>
              <a:rPr lang="en-US" sz="2800" dirty="0"/>
              <a:t>picking as your initial two cards:</a:t>
            </a:r>
          </a:p>
          <a:p>
            <a:pPr algn="ctr"/>
            <a:r>
              <a:rPr lang="en-US" sz="2800" b="1" dirty="0"/>
              <a:t>2S 2H   or   JD 10D   or   AC KS</a:t>
            </a:r>
          </a:p>
          <a:p>
            <a:pPr algn="ctr"/>
            <a:endParaRPr lang="en-US" sz="4400" b="1" dirty="0"/>
          </a:p>
          <a:p>
            <a:pPr algn="ctr"/>
            <a:endParaRPr lang="en-US" sz="4400" b="1" dirty="0"/>
          </a:p>
          <a:p>
            <a:pPr algn="ctr"/>
            <a:endParaRPr lang="en-US" sz="4400" b="1" dirty="0"/>
          </a:p>
          <a:p>
            <a:pPr algn="ctr"/>
            <a:endParaRPr lang="en-US" sz="4400" b="1" dirty="0"/>
          </a:p>
          <a:p>
            <a:r>
              <a:rPr lang="en-US" sz="3000" dirty="0"/>
              <a:t>Which one would you like? I’ll take one of the others.</a:t>
            </a: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993899" y="6139965"/>
            <a:ext cx="5266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 </a:t>
            </a:r>
          </a:p>
        </p:txBody>
      </p:sp>
      <p:pic>
        <p:nvPicPr>
          <p:cNvPr id="3" name="Picture 2" descr="2S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584" y="1827320"/>
            <a:ext cx="1828800" cy="2366243"/>
          </a:xfrm>
          <a:prstGeom prst="rect">
            <a:avLst/>
          </a:prstGeom>
        </p:spPr>
      </p:pic>
      <p:pic>
        <p:nvPicPr>
          <p:cNvPr id="5" name="Picture 4" descr="2H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984" y="1827320"/>
            <a:ext cx="1828800" cy="2366243"/>
          </a:xfrm>
          <a:prstGeom prst="rect">
            <a:avLst/>
          </a:prstGeom>
        </p:spPr>
      </p:pic>
      <p:pic>
        <p:nvPicPr>
          <p:cNvPr id="6" name="Picture 5" descr="JD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583" y="1827320"/>
            <a:ext cx="1828800" cy="2366243"/>
          </a:xfrm>
          <a:prstGeom prst="rect">
            <a:avLst/>
          </a:prstGeom>
        </p:spPr>
      </p:pic>
      <p:pic>
        <p:nvPicPr>
          <p:cNvPr id="7" name="Picture 6" descr="10D.eps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5250" y="1827320"/>
            <a:ext cx="1828800" cy="2366243"/>
          </a:xfrm>
          <a:prstGeom prst="rect">
            <a:avLst/>
          </a:prstGeom>
        </p:spPr>
      </p:pic>
      <p:pic>
        <p:nvPicPr>
          <p:cNvPr id="8" name="Picture 7" descr="AC.eps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8416" y="1816001"/>
            <a:ext cx="1828800" cy="2366243"/>
          </a:xfrm>
          <a:prstGeom prst="rect">
            <a:avLst/>
          </a:prstGeom>
        </p:spPr>
      </p:pic>
      <p:pic>
        <p:nvPicPr>
          <p:cNvPr id="9" name="Picture 8" descr="KS.eps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2816" y="1816001"/>
            <a:ext cx="1828800" cy="236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237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899" y="1191425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According to the poker calculators: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P(22 beats AK) ≈ 53%     </a:t>
            </a:r>
            <a:endParaRPr lang="en-US" sz="3200" dirty="0"/>
          </a:p>
          <a:p>
            <a:pPr algn="ctr"/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993899" y="6139965"/>
            <a:ext cx="5266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883668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6903" y="833479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According to the poker calculators: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P(22 beats AK) ≈ 53%     </a:t>
            </a:r>
            <a:endParaRPr lang="en-US" sz="3200" dirty="0"/>
          </a:p>
          <a:p>
            <a:pPr algn="ctr"/>
            <a:endParaRPr lang="en-US" sz="3200" dirty="0"/>
          </a:p>
          <a:p>
            <a:pPr algn="ctr"/>
            <a:r>
              <a:rPr lang="en-US" sz="3200" b="1" dirty="0"/>
              <a:t>P(J10s beats 22) ≈ 53% 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993899" y="6139965"/>
            <a:ext cx="5266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202472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According to the poker calculators:</a:t>
            </a:r>
          </a:p>
          <a:p>
            <a:endParaRPr lang="en-US" sz="3200" dirty="0"/>
          </a:p>
          <a:p>
            <a:pPr algn="ctr"/>
            <a:r>
              <a:rPr lang="en-US" sz="3200" b="1" dirty="0"/>
              <a:t>P(22 beats AK) ≈ 53%     </a:t>
            </a:r>
            <a:endParaRPr lang="en-US" sz="3200" dirty="0"/>
          </a:p>
          <a:p>
            <a:pPr algn="ctr"/>
            <a:endParaRPr lang="en-US" sz="3200" dirty="0"/>
          </a:p>
          <a:p>
            <a:pPr algn="ctr"/>
            <a:r>
              <a:rPr lang="en-US" sz="3200" b="1" dirty="0"/>
              <a:t>P(J10s beats 22) ≈ 53% </a:t>
            </a:r>
          </a:p>
          <a:p>
            <a:endParaRPr lang="en-US" sz="3200" dirty="0"/>
          </a:p>
          <a:p>
            <a:pPr algn="ctr"/>
            <a:r>
              <a:rPr lang="en-US" sz="3200" b="1" dirty="0"/>
              <a:t> P(AK beats J-10s) ≈ 59%</a:t>
            </a:r>
          </a:p>
          <a:p>
            <a:pPr algn="ctr"/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93899" y="6139965"/>
            <a:ext cx="5266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08669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90" y="444500"/>
            <a:ext cx="87755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96A1B"/>
                </a:solidFill>
              </a:rPr>
              <a:t>My Expected Value</a:t>
            </a:r>
          </a:p>
          <a:p>
            <a:endParaRPr lang="en-US" sz="3600" dirty="0"/>
          </a:p>
          <a:p>
            <a:pPr algn="ctr"/>
            <a:r>
              <a:rPr lang="en-US" sz="3600" b="1" dirty="0"/>
              <a:t> EV = ½(10) + ½(–5) = 2.50</a:t>
            </a:r>
          </a:p>
          <a:p>
            <a:pPr algn="ctr"/>
            <a:endParaRPr lang="en-US" sz="3600" b="1" dirty="0"/>
          </a:p>
          <a:p>
            <a:r>
              <a:rPr lang="en-US" sz="3600" dirty="0"/>
              <a:t>If I can actually predict better than the coin, then my EV goes up even more. 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According to the calculators:</a:t>
            </a:r>
          </a:p>
          <a:p>
            <a:endParaRPr lang="en-US" sz="3200" dirty="0"/>
          </a:p>
          <a:p>
            <a:pPr algn="ctr"/>
            <a:r>
              <a:rPr lang="en-US" sz="3200" b="1" dirty="0"/>
              <a:t>P(22 beats AK) ≈ 53%     </a:t>
            </a:r>
            <a:endParaRPr lang="en-US" sz="3200" dirty="0"/>
          </a:p>
          <a:p>
            <a:pPr algn="ctr"/>
            <a:endParaRPr lang="en-US" sz="3200" dirty="0"/>
          </a:p>
          <a:p>
            <a:pPr algn="ctr"/>
            <a:r>
              <a:rPr lang="en-US" sz="3200" b="1" dirty="0"/>
              <a:t>P(J10s beats 22) ≈ 53% </a:t>
            </a:r>
          </a:p>
          <a:p>
            <a:endParaRPr lang="en-US" sz="3200" dirty="0"/>
          </a:p>
          <a:p>
            <a:pPr algn="ctr"/>
            <a:r>
              <a:rPr lang="en-US" sz="3200" b="1" dirty="0"/>
              <a:t> P(AK beats J-10s) ≈ 59%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>
                <a:solidFill>
                  <a:schemeClr val="accent2"/>
                </a:solidFill>
              </a:rPr>
              <a:t>AK &lt; 22 &lt; J10s &lt; AK</a:t>
            </a:r>
          </a:p>
          <a:p>
            <a:pPr algn="ctr"/>
            <a:r>
              <a:rPr lang="en-US" sz="3200" b="1" dirty="0">
                <a:solidFill>
                  <a:schemeClr val="accent2"/>
                </a:solidFill>
              </a:rPr>
              <a:t>Non-transitive probabilities 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3899" y="6139965"/>
            <a:ext cx="5266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602322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New Wager</a:t>
            </a:r>
          </a:p>
          <a:p>
            <a:endParaRPr lang="en-US" sz="4400" dirty="0"/>
          </a:p>
          <a:p>
            <a:r>
              <a:rPr lang="en-US" sz="3200" dirty="0"/>
              <a:t>From a shuffled deck of 50 cards: </a:t>
            </a:r>
          </a:p>
          <a:p>
            <a:r>
              <a:rPr lang="en-US" sz="3200" dirty="0"/>
              <a:t>26 winners (red) and 24 losers (black).</a:t>
            </a:r>
          </a:p>
          <a:p>
            <a:endParaRPr lang="en-US" sz="3200" dirty="0"/>
          </a:p>
          <a:p>
            <a:r>
              <a:rPr lang="en-US" sz="3200" dirty="0"/>
              <a:t>You start with $100 and on each bet, you bet 10% of your bankroll.</a:t>
            </a:r>
          </a:p>
          <a:p>
            <a:endParaRPr lang="en-US" sz="3200" dirty="0"/>
          </a:p>
          <a:p>
            <a:r>
              <a:rPr lang="en-US" sz="3200" dirty="0"/>
              <a:t>(First bet is $10; next be is $11 or $9.)</a:t>
            </a:r>
          </a:p>
        </p:txBody>
      </p:sp>
    </p:spTree>
    <p:extLst>
      <p:ext uri="{BB962C8B-B14F-4D97-AF65-F5344CB8AC3E}">
        <p14:creationId xmlns:p14="http://schemas.microsoft.com/office/powerpoint/2010/main" val="28732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After each bet your money is multiplied by 1.1 or .90. </a:t>
            </a:r>
          </a:p>
          <a:p>
            <a:endParaRPr lang="en-US" sz="4400" dirty="0"/>
          </a:p>
          <a:p>
            <a:r>
              <a:rPr lang="en-US" sz="4400" dirty="0"/>
              <a:t>After 26 wins and 24 losses, you are </a:t>
            </a:r>
            <a:r>
              <a:rPr lang="en-US" sz="4400" i="1" dirty="0"/>
              <a:t>guaranteed</a:t>
            </a:r>
            <a:r>
              <a:rPr lang="en-US" sz="4400" dirty="0"/>
              <a:t> to have</a:t>
            </a:r>
          </a:p>
          <a:p>
            <a:r>
              <a:rPr lang="en-US" sz="4400" dirty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5446007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After each bet your money is multiplied by 1.1 or .90. </a:t>
            </a:r>
          </a:p>
          <a:p>
            <a:endParaRPr lang="en-US" sz="4000" dirty="0"/>
          </a:p>
          <a:p>
            <a:r>
              <a:rPr lang="en-US" sz="4000" dirty="0"/>
              <a:t>After 26 wins and 24 losses, you are </a:t>
            </a:r>
            <a:r>
              <a:rPr lang="en-US" sz="4000" i="1" dirty="0"/>
              <a:t>guaranteed</a:t>
            </a:r>
            <a:r>
              <a:rPr lang="en-US" sz="4000" dirty="0"/>
              <a:t> to have</a:t>
            </a:r>
          </a:p>
          <a:p>
            <a:r>
              <a:rPr lang="en-US" sz="4000" dirty="0"/>
              <a:t>         $100(1.1)</a:t>
            </a:r>
            <a:r>
              <a:rPr lang="en-US" sz="4000" baseline="30000" dirty="0"/>
              <a:t>26</a:t>
            </a:r>
            <a:r>
              <a:rPr lang="en-US" sz="4000" dirty="0"/>
              <a:t>(.90)</a:t>
            </a:r>
            <a:r>
              <a:rPr lang="en-US" sz="4000" baseline="30000" dirty="0"/>
              <a:t>24 </a:t>
            </a:r>
            <a:endParaRPr lang="en-US" sz="4000" dirty="0"/>
          </a:p>
          <a:p>
            <a:r>
              <a:rPr lang="en-US" sz="4000" dirty="0"/>
              <a:t>      = $100(.99)</a:t>
            </a:r>
            <a:r>
              <a:rPr lang="en-US" sz="4000" baseline="30000" dirty="0"/>
              <a:t>24</a:t>
            </a:r>
            <a:r>
              <a:rPr lang="en-US" sz="4000" dirty="0"/>
              <a:t>(1.1)</a:t>
            </a:r>
            <a:r>
              <a:rPr lang="en-US" sz="4000" baseline="30000" dirty="0"/>
              <a:t>2</a:t>
            </a:r>
          </a:p>
          <a:p>
            <a:r>
              <a:rPr lang="en-US" sz="4000" baseline="30000" dirty="0"/>
              <a:t> </a:t>
            </a:r>
            <a:r>
              <a:rPr lang="en-US" sz="4000" dirty="0"/>
              <a:t>     = $95.07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301740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Even worse: If you bet 20% of your bankroll</a:t>
            </a:r>
            <a:r>
              <a:rPr lang="mr-IN" sz="4400" dirty="0"/>
              <a:t>…</a:t>
            </a:r>
            <a:endParaRPr lang="en-US" sz="4400" dirty="0"/>
          </a:p>
          <a:p>
            <a:r>
              <a:rPr lang="en-US" sz="4400" dirty="0"/>
              <a:t>After 26 wins and 24 losses, you are </a:t>
            </a:r>
            <a:r>
              <a:rPr lang="en-US" sz="4400" i="1" dirty="0"/>
              <a:t>guaranteed</a:t>
            </a:r>
            <a:r>
              <a:rPr lang="en-US" sz="4400" dirty="0"/>
              <a:t> to have</a:t>
            </a:r>
          </a:p>
          <a:p>
            <a:r>
              <a:rPr lang="en-US" sz="4400" dirty="0"/>
              <a:t>        $100(1.20)</a:t>
            </a:r>
            <a:r>
              <a:rPr lang="en-US" sz="4400" baseline="30000" dirty="0"/>
              <a:t>26</a:t>
            </a:r>
            <a:r>
              <a:rPr lang="en-US" sz="4400" dirty="0"/>
              <a:t>(.80)</a:t>
            </a:r>
            <a:r>
              <a:rPr lang="en-US" sz="4400" baseline="30000" dirty="0"/>
              <a:t>24 </a:t>
            </a:r>
            <a:endParaRPr lang="en-US" sz="4400" dirty="0"/>
          </a:p>
          <a:p>
            <a:r>
              <a:rPr lang="en-US" sz="4400" dirty="0"/>
              <a:t>      = $100(.96)</a:t>
            </a:r>
            <a:r>
              <a:rPr lang="en-US" sz="4400" baseline="30000" dirty="0"/>
              <a:t>24</a:t>
            </a:r>
            <a:r>
              <a:rPr lang="en-US" sz="4400" dirty="0"/>
              <a:t>(1.2)</a:t>
            </a:r>
            <a:r>
              <a:rPr lang="en-US" sz="4400" baseline="30000" dirty="0"/>
              <a:t>2</a:t>
            </a:r>
          </a:p>
          <a:p>
            <a:r>
              <a:rPr lang="en-US" sz="4400" baseline="30000" dirty="0"/>
              <a:t> </a:t>
            </a:r>
            <a:r>
              <a:rPr lang="en-US" sz="4400" dirty="0"/>
              <a:t>     = $54.06</a:t>
            </a:r>
          </a:p>
        </p:txBody>
      </p:sp>
    </p:spTree>
    <p:extLst>
      <p:ext uri="{BB962C8B-B14F-4D97-AF65-F5344CB8AC3E}">
        <p14:creationId xmlns:p14="http://schemas.microsoft.com/office/powerpoint/2010/main" val="15040728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You can win this game if you bet a smaller percentage of your bank roll. The Kelly Criterion says that the optimal  strategy is to  “bet your edge”. If you win 26/50 = 52% and you lose 24/50 = 48%, then you should bet 52% – 48% = 4%. </a:t>
            </a:r>
          </a:p>
        </p:txBody>
      </p:sp>
    </p:spTree>
    <p:extLst>
      <p:ext uri="{BB962C8B-B14F-4D97-AF65-F5344CB8AC3E}">
        <p14:creationId xmlns:p14="http://schemas.microsoft.com/office/powerpoint/2010/main" val="38464589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Betting 4% of your bankroll </a:t>
            </a:r>
            <a:r>
              <a:rPr lang="en-US" sz="4400" i="1" dirty="0"/>
              <a:t>is</a:t>
            </a:r>
            <a:r>
              <a:rPr lang="en-US" sz="4400" dirty="0"/>
              <a:t> profitable. </a:t>
            </a:r>
          </a:p>
          <a:p>
            <a:endParaRPr lang="en-US" sz="2400" dirty="0"/>
          </a:p>
          <a:p>
            <a:r>
              <a:rPr lang="en-US" sz="4400" dirty="0"/>
              <a:t>After 26 wins and 24 losses, you are </a:t>
            </a:r>
            <a:r>
              <a:rPr lang="en-US" sz="4400" i="1" dirty="0"/>
              <a:t>guaranteed</a:t>
            </a:r>
            <a:r>
              <a:rPr lang="en-US" sz="4400" dirty="0"/>
              <a:t> to have</a:t>
            </a:r>
          </a:p>
          <a:p>
            <a:r>
              <a:rPr lang="en-US" sz="4400" dirty="0"/>
              <a:t>         $100(1.04)</a:t>
            </a:r>
            <a:r>
              <a:rPr lang="en-US" sz="4400" baseline="30000" dirty="0"/>
              <a:t>26</a:t>
            </a:r>
            <a:r>
              <a:rPr lang="en-US" sz="4400" dirty="0"/>
              <a:t>(.96)</a:t>
            </a:r>
            <a:r>
              <a:rPr lang="en-US" sz="4400" baseline="30000" dirty="0"/>
              <a:t>24 </a:t>
            </a:r>
            <a:endParaRPr lang="en-US" sz="4400" dirty="0"/>
          </a:p>
          <a:p>
            <a:r>
              <a:rPr lang="en-US" sz="4400" dirty="0"/>
              <a:t>      = $100(.9984)</a:t>
            </a:r>
            <a:r>
              <a:rPr lang="en-US" sz="4400" baseline="30000" dirty="0"/>
              <a:t>24</a:t>
            </a:r>
            <a:r>
              <a:rPr lang="en-US" sz="4400" dirty="0"/>
              <a:t>(1.04)</a:t>
            </a:r>
            <a:r>
              <a:rPr lang="en-US" sz="4400" baseline="30000" dirty="0"/>
              <a:t>2</a:t>
            </a:r>
          </a:p>
          <a:p>
            <a:r>
              <a:rPr lang="en-US" sz="4400" baseline="30000" dirty="0"/>
              <a:t> </a:t>
            </a:r>
            <a:r>
              <a:rPr lang="en-US" sz="4400" dirty="0"/>
              <a:t>     = $104.08</a:t>
            </a:r>
          </a:p>
        </p:txBody>
      </p:sp>
    </p:spTree>
    <p:extLst>
      <p:ext uri="{BB962C8B-B14F-4D97-AF65-F5344CB8AC3E}">
        <p14:creationId xmlns:p14="http://schemas.microsoft.com/office/powerpoint/2010/main" val="8177293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45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96A1B"/>
                </a:solidFill>
              </a:rPr>
              <a:t>The Multiplication Game</a:t>
            </a:r>
          </a:p>
          <a:p>
            <a:r>
              <a:rPr lang="en-US" sz="3200" dirty="0"/>
              <a:t>You and I each choose a secret 4-digit number. We then reveal our numbers and multiply them together.</a:t>
            </a:r>
          </a:p>
          <a:p>
            <a:endParaRPr lang="en-US" sz="3200" dirty="0"/>
          </a:p>
          <a:p>
            <a:r>
              <a:rPr lang="en-US" sz="3200" dirty="0"/>
              <a:t>If the product begins with 1, 2, or 3, then I win.</a:t>
            </a:r>
          </a:p>
          <a:p>
            <a:r>
              <a:rPr lang="en-US" sz="3200" dirty="0"/>
              <a:t>If it begins with 4, 5, 6, 7, 8, or 9, then you win.  </a:t>
            </a:r>
          </a:p>
        </p:txBody>
      </p:sp>
    </p:spTree>
    <p:extLst>
      <p:ext uri="{BB962C8B-B14F-4D97-AF65-F5344CB8AC3E}">
        <p14:creationId xmlns:p14="http://schemas.microsoft.com/office/powerpoint/2010/main" val="2614755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4500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96A1B"/>
                </a:solidFill>
              </a:rPr>
              <a:t>The Multiplication Game</a:t>
            </a:r>
          </a:p>
          <a:p>
            <a:r>
              <a:rPr lang="en-US" sz="3200" dirty="0"/>
              <a:t>You and I each choose a secret 4-digit number. We then reveal our numbers and multiply them together.</a:t>
            </a:r>
          </a:p>
          <a:p>
            <a:endParaRPr lang="en-US" sz="3200" dirty="0"/>
          </a:p>
          <a:p>
            <a:r>
              <a:rPr lang="en-US" sz="3200" dirty="0"/>
              <a:t>If the product begins with 1, 2, or 3, then I win.</a:t>
            </a:r>
          </a:p>
          <a:p>
            <a:r>
              <a:rPr lang="en-US" sz="3200" dirty="0"/>
              <a:t>If it begins with 4, 5, 6, 7, 8, or 9, then you win.             </a:t>
            </a:r>
            <a:r>
              <a:rPr lang="en-US" sz="3200" b="1" dirty="0">
                <a:solidFill>
                  <a:srgbClr val="F96A1B"/>
                </a:solidFill>
              </a:rPr>
              <a:t>SOUND FAIR?</a:t>
            </a:r>
            <a:endParaRPr lang="en-US" sz="3200" dirty="0">
              <a:solidFill>
                <a:srgbClr val="F96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58016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4500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96A1B"/>
                </a:solidFill>
              </a:rPr>
              <a:t>The Multiplication Game</a:t>
            </a:r>
          </a:p>
          <a:p>
            <a:r>
              <a:rPr lang="en-US" sz="3200" dirty="0"/>
              <a:t>You and I each choose a secret 4-digit number. We then reveal our numbers and multiply them together.</a:t>
            </a:r>
          </a:p>
          <a:p>
            <a:endParaRPr lang="en-US" sz="3200" dirty="0"/>
          </a:p>
          <a:p>
            <a:r>
              <a:rPr lang="en-US" sz="3200" dirty="0"/>
              <a:t>If the product begins with 1, 2, or 3, then I win.</a:t>
            </a:r>
          </a:p>
          <a:p>
            <a:r>
              <a:rPr lang="en-US" sz="3200" dirty="0"/>
              <a:t>If it begins with 4, 5, 6, 7, 8, or 9, then you win.                 </a:t>
            </a:r>
            <a:r>
              <a:rPr lang="en-US" sz="3200" b="1" dirty="0">
                <a:solidFill>
                  <a:srgbClr val="F96A1B"/>
                </a:solidFill>
              </a:rPr>
              <a:t>LET’S PLAY!</a:t>
            </a:r>
            <a:r>
              <a:rPr lang="en-US" sz="3200" dirty="0">
                <a:solidFill>
                  <a:srgbClr val="F96A1B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4906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90" y="444500"/>
            <a:ext cx="87755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There are some good mathematical models for making sports predictions.</a:t>
            </a:r>
          </a:p>
          <a:p>
            <a:endParaRPr lang="en-US" sz="3600" dirty="0"/>
          </a:p>
          <a:p>
            <a:r>
              <a:rPr lang="en-US" sz="3600" dirty="0"/>
              <a:t>Example: An accurate method for predicting the score of a baseball game before it begins. 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45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96A1B"/>
                </a:solidFill>
              </a:rPr>
              <a:t>The Multiplication Game</a:t>
            </a:r>
          </a:p>
          <a:p>
            <a:r>
              <a:rPr lang="en-US" sz="3200" dirty="0"/>
              <a:t>Believe it or not, I have a strategy that wins 60% of the time. 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The strategy is based on</a:t>
            </a:r>
            <a:r>
              <a:rPr lang="mr-IN" sz="3200" dirty="0"/>
              <a:t>…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294536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45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96A1B"/>
                </a:solidFill>
              </a:rPr>
              <a:t>Benford’s</a:t>
            </a:r>
            <a:r>
              <a:rPr lang="en-US" sz="3200" b="1" dirty="0">
                <a:solidFill>
                  <a:srgbClr val="F96A1B"/>
                </a:solidFill>
              </a:rPr>
              <a:t> Law</a:t>
            </a:r>
          </a:p>
          <a:p>
            <a:r>
              <a:rPr lang="en-US" sz="3200" dirty="0"/>
              <a:t>For </a:t>
            </a:r>
            <a:r>
              <a:rPr lang="en-US" sz="3200" i="1" dirty="0"/>
              <a:t>many</a:t>
            </a:r>
            <a:r>
              <a:rPr lang="en-US" sz="3200" dirty="0"/>
              <a:t> sets of numbers that arise in the real world, we tend to see more numbers that begin with small digits instead of large digits. </a:t>
            </a:r>
          </a:p>
        </p:txBody>
      </p:sp>
    </p:spTree>
    <p:extLst>
      <p:ext uri="{BB962C8B-B14F-4D97-AF65-F5344CB8AC3E}">
        <p14:creationId xmlns:p14="http://schemas.microsoft.com/office/powerpoint/2010/main" val="18488492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45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96A1B"/>
                </a:solidFill>
              </a:rPr>
              <a:t>Benford’s</a:t>
            </a:r>
            <a:r>
              <a:rPr lang="en-US" sz="3200" b="1" dirty="0">
                <a:solidFill>
                  <a:srgbClr val="F96A1B"/>
                </a:solidFill>
              </a:rPr>
              <a:t> Law</a:t>
            </a:r>
          </a:p>
          <a:p>
            <a:r>
              <a:rPr lang="en-US" sz="3200" dirty="0"/>
              <a:t>For </a:t>
            </a:r>
            <a:r>
              <a:rPr lang="en-US" sz="3200" i="1" dirty="0"/>
              <a:t>many</a:t>
            </a:r>
            <a:r>
              <a:rPr lang="en-US" sz="3200" dirty="0"/>
              <a:t> sets of numbers that arise in the real world, we tend to see more numbers that begin with small digits instead of large digits.</a:t>
            </a:r>
          </a:p>
          <a:p>
            <a:endParaRPr lang="en-US" sz="3200" dirty="0"/>
          </a:p>
          <a:p>
            <a:r>
              <a:rPr lang="en-US" sz="3200" dirty="0"/>
              <a:t>Specifically under </a:t>
            </a:r>
            <a:r>
              <a:rPr lang="en-US" sz="3200" dirty="0" err="1"/>
              <a:t>Benford’s</a:t>
            </a:r>
            <a:r>
              <a:rPr lang="en-US" sz="3200" dirty="0"/>
              <a:t> Law, the probability that a number starts with digit d is  log(d+1) </a:t>
            </a:r>
            <a:r>
              <a:rPr lang="mr-IN" sz="3200" dirty="0"/>
              <a:t>–</a:t>
            </a:r>
            <a:r>
              <a:rPr lang="en-US" sz="3200" dirty="0"/>
              <a:t> log(d) </a:t>
            </a:r>
          </a:p>
        </p:txBody>
      </p:sp>
    </p:spTree>
    <p:extLst>
      <p:ext uri="{BB962C8B-B14F-4D97-AF65-F5344CB8AC3E}">
        <p14:creationId xmlns:p14="http://schemas.microsoft.com/office/powerpoint/2010/main" val="183408113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45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96A1B"/>
                </a:solidFill>
              </a:rPr>
              <a:t>Benford’s</a:t>
            </a:r>
            <a:r>
              <a:rPr lang="en-US" sz="4400" b="1" dirty="0">
                <a:solidFill>
                  <a:srgbClr val="F96A1B"/>
                </a:solidFill>
              </a:rPr>
              <a:t> Law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334555"/>
              </p:ext>
            </p:extLst>
          </p:nvPr>
        </p:nvGraphicFramePr>
        <p:xfrm>
          <a:off x="1524000" y="1397000"/>
          <a:ext cx="5990213" cy="51951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59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229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Leading</a:t>
                      </a:r>
                      <a:r>
                        <a:rPr lang="en-US" sz="2000" baseline="0" dirty="0"/>
                        <a:t> Digit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Probability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Numerical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29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log 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.301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29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log 3 </a:t>
                      </a:r>
                      <a:r>
                        <a:rPr lang="mr-IN" sz="2000" dirty="0"/>
                        <a:t>–</a:t>
                      </a:r>
                      <a:r>
                        <a:rPr lang="en-US" sz="2000" dirty="0"/>
                        <a:t> log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.176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29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log 4 </a:t>
                      </a:r>
                      <a:r>
                        <a:rPr lang="mr-IN" sz="2000" dirty="0"/>
                        <a:t>–</a:t>
                      </a:r>
                      <a:r>
                        <a:rPr lang="en-US" sz="2000" dirty="0"/>
                        <a:t> log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29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log 5 </a:t>
                      </a:r>
                      <a:r>
                        <a:rPr lang="mr-IN" sz="2000" dirty="0"/>
                        <a:t>–</a:t>
                      </a:r>
                      <a:r>
                        <a:rPr lang="en-US" sz="2000" dirty="0"/>
                        <a:t> log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.097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29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log 6 </a:t>
                      </a:r>
                      <a:r>
                        <a:rPr lang="mr-IN" sz="2000" dirty="0"/>
                        <a:t>–</a:t>
                      </a:r>
                      <a:r>
                        <a:rPr lang="en-US" sz="2000" dirty="0"/>
                        <a:t> log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.079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29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log 7 </a:t>
                      </a:r>
                      <a:r>
                        <a:rPr lang="mr-IN" sz="2000" dirty="0"/>
                        <a:t>–</a:t>
                      </a:r>
                      <a:r>
                        <a:rPr lang="en-US" sz="2000" dirty="0"/>
                        <a:t> log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.067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29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log 8 </a:t>
                      </a:r>
                      <a:r>
                        <a:rPr lang="mr-IN" sz="2000" dirty="0"/>
                        <a:t>–</a:t>
                      </a:r>
                      <a:r>
                        <a:rPr lang="en-US" sz="2000" dirty="0"/>
                        <a:t> log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.058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229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log 9 </a:t>
                      </a:r>
                      <a:r>
                        <a:rPr lang="mr-IN" sz="2000" dirty="0"/>
                        <a:t>–</a:t>
                      </a:r>
                      <a:r>
                        <a:rPr lang="en-US" sz="2000" dirty="0"/>
                        <a:t> log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.051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229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log 10 </a:t>
                      </a:r>
                      <a:r>
                        <a:rPr lang="mr-IN" sz="2000" dirty="0"/>
                        <a:t>–</a:t>
                      </a:r>
                      <a:r>
                        <a:rPr lang="en-US" sz="2000" dirty="0"/>
                        <a:t> log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.046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229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log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29116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45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96A1B"/>
                </a:solidFill>
              </a:rPr>
              <a:t>Examples of </a:t>
            </a:r>
            <a:r>
              <a:rPr lang="en-US" sz="3200" b="1" dirty="0" err="1">
                <a:solidFill>
                  <a:srgbClr val="F96A1B"/>
                </a:solidFill>
              </a:rPr>
              <a:t>Benford’s</a:t>
            </a:r>
            <a:r>
              <a:rPr lang="en-US" sz="3200" b="1" dirty="0">
                <a:solidFill>
                  <a:srgbClr val="F96A1B"/>
                </a:solidFill>
              </a:rPr>
              <a:t> Law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14386"/>
              </p:ext>
            </p:extLst>
          </p:nvPr>
        </p:nvGraphicFramePr>
        <p:xfrm>
          <a:off x="-1" y="1396998"/>
          <a:ext cx="9144000" cy="32387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80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2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25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25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25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25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25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25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25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6257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0969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Leading</a:t>
                      </a:r>
                    </a:p>
                    <a:p>
                      <a:pPr algn="ctr"/>
                      <a:r>
                        <a:rPr lang="en-US" sz="2000" dirty="0"/>
                        <a:t>Digit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69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Benford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.301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.176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.125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.097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.079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.067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.058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.051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.046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69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Powers of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.301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.176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.125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.097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.079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.067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.058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.051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.046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69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Fibonacci</a:t>
                      </a:r>
                    </a:p>
                    <a:p>
                      <a:pPr algn="ctr"/>
                      <a:r>
                        <a:rPr lang="en-US" sz="2000" dirty="0"/>
                        <a:t>Numbers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.301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.176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.125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.097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.079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.067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.058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.051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.046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1" y="5102474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Data from first 10,000 powers of 2 and </a:t>
            </a:r>
          </a:p>
          <a:p>
            <a:pPr algn="ctr"/>
            <a:r>
              <a:rPr lang="en-US" sz="3200" dirty="0"/>
              <a:t>first 10,000 Fibonacci Numbers</a:t>
            </a:r>
          </a:p>
        </p:txBody>
      </p:sp>
    </p:spTree>
    <p:extLst>
      <p:ext uri="{BB962C8B-B14F-4D97-AF65-F5344CB8AC3E}">
        <p14:creationId xmlns:p14="http://schemas.microsoft.com/office/powerpoint/2010/main" val="157713586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45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96A1B"/>
                </a:solidFill>
              </a:rPr>
              <a:t>Examples of </a:t>
            </a:r>
            <a:r>
              <a:rPr lang="en-US" sz="3200" b="1" dirty="0" err="1">
                <a:solidFill>
                  <a:srgbClr val="F96A1B"/>
                </a:solidFill>
              </a:rPr>
              <a:t>Benford’s</a:t>
            </a:r>
            <a:r>
              <a:rPr lang="en-US" sz="3200" b="1" dirty="0">
                <a:solidFill>
                  <a:srgbClr val="F96A1B"/>
                </a:solidFill>
              </a:rPr>
              <a:t> Law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348800"/>
            <a:ext cx="91439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Also applies to leading digits of powers of almost all numbers, values of n! but </a:t>
            </a:r>
            <a:r>
              <a:rPr lang="en-US" sz="3200" i="1" dirty="0"/>
              <a:t>not</a:t>
            </a:r>
            <a:r>
              <a:rPr lang="en-US" sz="3200" dirty="0"/>
              <a:t> the sequence of prime numbers, square roots, or perfect squares. </a:t>
            </a:r>
          </a:p>
          <a:p>
            <a:endParaRPr lang="en-US" sz="3200" dirty="0"/>
          </a:p>
          <a:p>
            <a:r>
              <a:rPr lang="en-US" sz="3200" dirty="0"/>
              <a:t>Also seems to show up in real world data such as addresses, distances, and lists of physical constants. (DEMO)</a:t>
            </a:r>
          </a:p>
        </p:txBody>
      </p:sp>
    </p:spTree>
    <p:extLst>
      <p:ext uri="{BB962C8B-B14F-4D97-AF65-F5344CB8AC3E}">
        <p14:creationId xmlns:p14="http://schemas.microsoft.com/office/powerpoint/2010/main" val="7531770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45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96A1B"/>
                </a:solidFill>
              </a:rPr>
              <a:t>Other descriptions of </a:t>
            </a:r>
            <a:r>
              <a:rPr lang="en-US" sz="3200" b="1" dirty="0" err="1">
                <a:solidFill>
                  <a:srgbClr val="F96A1B"/>
                </a:solidFill>
              </a:rPr>
              <a:t>Benford’s</a:t>
            </a:r>
            <a:r>
              <a:rPr lang="en-US" sz="3200" b="1" dirty="0">
                <a:solidFill>
                  <a:srgbClr val="F96A1B"/>
                </a:solidFill>
              </a:rPr>
              <a:t> Law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348800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P(Leading digit = d) =  log(d+1) </a:t>
            </a:r>
            <a:r>
              <a:rPr lang="mr-IN" sz="3200" dirty="0"/>
              <a:t>–</a:t>
            </a:r>
            <a:r>
              <a:rPr lang="en-US" sz="3200" dirty="0"/>
              <a:t> log(d)</a:t>
            </a:r>
          </a:p>
        </p:txBody>
      </p:sp>
    </p:spTree>
    <p:extLst>
      <p:ext uri="{BB962C8B-B14F-4D97-AF65-F5344CB8AC3E}">
        <p14:creationId xmlns:p14="http://schemas.microsoft.com/office/powerpoint/2010/main" val="95473431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45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96A1B"/>
                </a:solidFill>
              </a:rPr>
              <a:t>Other descriptions of </a:t>
            </a:r>
            <a:r>
              <a:rPr lang="en-US" sz="3200" b="1" dirty="0" err="1">
                <a:solidFill>
                  <a:srgbClr val="F96A1B"/>
                </a:solidFill>
              </a:rPr>
              <a:t>Benford’s</a:t>
            </a:r>
            <a:r>
              <a:rPr lang="en-US" sz="3200" b="1" dirty="0">
                <a:solidFill>
                  <a:srgbClr val="F96A1B"/>
                </a:solidFill>
              </a:rPr>
              <a:t> Law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348800"/>
            <a:ext cx="9143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P(Leading digit = d) =  log(d+1) </a:t>
            </a:r>
            <a:r>
              <a:rPr lang="mr-IN" sz="3200" dirty="0"/>
              <a:t>–</a:t>
            </a:r>
            <a:r>
              <a:rPr lang="en-US" sz="3200" dirty="0"/>
              <a:t> log(d)</a:t>
            </a:r>
          </a:p>
          <a:p>
            <a:r>
              <a:rPr lang="en-US" sz="3200" dirty="0"/>
              <a:t>P(Leading digit ≤ d) =  log(d+1)</a:t>
            </a:r>
          </a:p>
          <a:p>
            <a:endParaRPr lang="en-US" sz="3200" dirty="0"/>
          </a:p>
          <a:p>
            <a:r>
              <a:rPr lang="en-US" sz="3200" dirty="0"/>
              <a:t>Example: </a:t>
            </a:r>
          </a:p>
          <a:p>
            <a:r>
              <a:rPr lang="en-US" sz="3200" dirty="0"/>
              <a:t>P(Leading digit ≤ 3) = log 4 = 0.602</a:t>
            </a:r>
          </a:p>
        </p:txBody>
      </p:sp>
    </p:spTree>
    <p:extLst>
      <p:ext uri="{BB962C8B-B14F-4D97-AF65-F5344CB8AC3E}">
        <p14:creationId xmlns:p14="http://schemas.microsoft.com/office/powerpoint/2010/main" val="97005631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45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96A1B"/>
                </a:solidFill>
              </a:rPr>
              <a:t>Benford’s</a:t>
            </a:r>
            <a:r>
              <a:rPr lang="en-US" sz="3200" b="1" dirty="0">
                <a:solidFill>
                  <a:srgbClr val="F96A1B"/>
                </a:solidFill>
              </a:rPr>
              <a:t> Law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331605"/>
              </p:ext>
            </p:extLst>
          </p:nvPr>
        </p:nvGraphicFramePr>
        <p:xfrm>
          <a:off x="1524000" y="1397000"/>
          <a:ext cx="5990213" cy="51951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59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22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Leading</a:t>
                      </a:r>
                      <a:r>
                        <a:rPr lang="en-US" sz="1800" baseline="0" dirty="0"/>
                        <a:t> Digit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Probability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Numerical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2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log 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.301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2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log 3 </a:t>
                      </a:r>
                      <a:r>
                        <a:rPr lang="mr-IN" sz="1800" dirty="0"/>
                        <a:t>–</a:t>
                      </a:r>
                      <a:r>
                        <a:rPr lang="en-US" sz="1800" dirty="0"/>
                        <a:t> log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.176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2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log 4 </a:t>
                      </a:r>
                      <a:r>
                        <a:rPr lang="mr-IN" sz="1800" dirty="0"/>
                        <a:t>–</a:t>
                      </a:r>
                      <a:r>
                        <a:rPr lang="en-US" sz="1800" dirty="0"/>
                        <a:t> log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.125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2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log 5 </a:t>
                      </a:r>
                      <a:r>
                        <a:rPr lang="mr-IN" sz="1800" dirty="0"/>
                        <a:t>–</a:t>
                      </a:r>
                      <a:r>
                        <a:rPr lang="en-US" sz="1800" dirty="0"/>
                        <a:t> log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.097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2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log 6 </a:t>
                      </a:r>
                      <a:r>
                        <a:rPr lang="mr-IN" sz="1800" dirty="0"/>
                        <a:t>–</a:t>
                      </a:r>
                      <a:r>
                        <a:rPr lang="en-US" sz="1800" dirty="0"/>
                        <a:t> log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.079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2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log 7 </a:t>
                      </a:r>
                      <a:r>
                        <a:rPr lang="mr-IN" sz="1800" dirty="0"/>
                        <a:t>–</a:t>
                      </a:r>
                      <a:r>
                        <a:rPr lang="en-US" sz="1800" dirty="0"/>
                        <a:t> log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.067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2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log 8 </a:t>
                      </a:r>
                      <a:r>
                        <a:rPr lang="mr-IN" sz="1800" dirty="0"/>
                        <a:t>–</a:t>
                      </a:r>
                      <a:r>
                        <a:rPr lang="en-US" sz="1800" dirty="0"/>
                        <a:t> log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.058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22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log 9 </a:t>
                      </a:r>
                      <a:r>
                        <a:rPr lang="mr-IN" sz="1800" dirty="0"/>
                        <a:t>–</a:t>
                      </a:r>
                      <a:r>
                        <a:rPr lang="en-US" sz="1800" dirty="0"/>
                        <a:t> log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.051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22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log 10 </a:t>
                      </a:r>
                      <a:r>
                        <a:rPr lang="mr-IN" sz="1800" dirty="0"/>
                        <a:t>–</a:t>
                      </a:r>
                      <a:r>
                        <a:rPr lang="en-US" sz="1800" dirty="0"/>
                        <a:t> log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.046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229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log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336228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45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96A1B"/>
                </a:solidFill>
              </a:rPr>
              <a:t>Continuous Model of </a:t>
            </a:r>
            <a:r>
              <a:rPr lang="en-US" sz="3200" b="1" dirty="0" err="1">
                <a:solidFill>
                  <a:srgbClr val="F96A1B"/>
                </a:solidFill>
              </a:rPr>
              <a:t>Benford’s</a:t>
            </a:r>
            <a:r>
              <a:rPr lang="en-US" sz="3200" b="1" dirty="0">
                <a:solidFill>
                  <a:srgbClr val="F96A1B"/>
                </a:solidFill>
              </a:rPr>
              <a:t> Law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0785" y="2133630"/>
            <a:ext cx="9143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Choose a real number X from (1, 10) so that </a:t>
            </a:r>
            <a:br>
              <a:rPr lang="en-US" sz="3200" dirty="0"/>
            </a:br>
            <a:r>
              <a:rPr lang="en-US" sz="3200" dirty="0"/>
              <a:t>for 1 ≤ s &lt; 10</a:t>
            </a:r>
          </a:p>
          <a:p>
            <a:pPr algn="ctr"/>
            <a:r>
              <a:rPr lang="en-US" sz="3200" dirty="0"/>
              <a:t>P(X &lt; s) = log s</a:t>
            </a:r>
          </a:p>
        </p:txBody>
      </p:sp>
    </p:spTree>
    <p:extLst>
      <p:ext uri="{BB962C8B-B14F-4D97-AF65-F5344CB8AC3E}">
        <p14:creationId xmlns:p14="http://schemas.microsoft.com/office/powerpoint/2010/main" val="1144139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44422"/>
            <a:ext cx="8775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Disclaimer!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45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96A1B"/>
                </a:solidFill>
              </a:rPr>
              <a:t>Continuous Model of </a:t>
            </a:r>
            <a:r>
              <a:rPr lang="en-US" sz="3200" b="1" dirty="0" err="1">
                <a:solidFill>
                  <a:srgbClr val="F96A1B"/>
                </a:solidFill>
              </a:rPr>
              <a:t>Benford’s</a:t>
            </a:r>
            <a:r>
              <a:rPr lang="en-US" sz="3200" b="1" dirty="0">
                <a:solidFill>
                  <a:srgbClr val="F96A1B"/>
                </a:solidFill>
              </a:rPr>
              <a:t> Law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348800"/>
            <a:ext cx="91439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Choose a real number X from (1, 10) so that </a:t>
            </a:r>
            <a:br>
              <a:rPr lang="en-US" sz="3200" dirty="0"/>
            </a:br>
            <a:r>
              <a:rPr lang="en-US" sz="3200" dirty="0"/>
              <a:t>for 1 ≤ s &lt; 10</a:t>
            </a:r>
          </a:p>
          <a:p>
            <a:pPr algn="ctr"/>
            <a:r>
              <a:rPr lang="en-US" sz="3200" dirty="0"/>
              <a:t>P(X &lt; s) = log s</a:t>
            </a:r>
          </a:p>
          <a:p>
            <a:pPr algn="ctr"/>
            <a:endParaRPr lang="en-US" sz="3200" dirty="0"/>
          </a:p>
          <a:p>
            <a:r>
              <a:rPr lang="en-US" sz="3200" dirty="0"/>
              <a:t>Note P(Leading digit of X = d) </a:t>
            </a:r>
          </a:p>
          <a:p>
            <a:r>
              <a:rPr lang="en-US" sz="3200" dirty="0"/>
              <a:t>       = P(X &lt; d + 1) </a:t>
            </a:r>
            <a:r>
              <a:rPr lang="mr-IN" sz="3200" dirty="0"/>
              <a:t>–</a:t>
            </a:r>
            <a:r>
              <a:rPr lang="en-US" sz="3200" dirty="0"/>
              <a:t> P(X &lt; d) </a:t>
            </a:r>
          </a:p>
          <a:p>
            <a:r>
              <a:rPr lang="en-US" sz="3200" dirty="0"/>
              <a:t>       = log(d+1) </a:t>
            </a:r>
            <a:r>
              <a:rPr lang="mr-IN" sz="3200" dirty="0"/>
              <a:t>–</a:t>
            </a:r>
            <a:r>
              <a:rPr lang="en-US" sz="3200" dirty="0"/>
              <a:t> log(d)</a:t>
            </a:r>
          </a:p>
        </p:txBody>
      </p:sp>
    </p:spTree>
    <p:extLst>
      <p:ext uri="{BB962C8B-B14F-4D97-AF65-F5344CB8AC3E}">
        <p14:creationId xmlns:p14="http://schemas.microsoft.com/office/powerpoint/2010/main" val="205867942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45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96A1B"/>
                </a:solidFill>
              </a:rPr>
              <a:t>Continuous Models of </a:t>
            </a:r>
            <a:r>
              <a:rPr lang="en-US" sz="3200" b="1" dirty="0" err="1">
                <a:solidFill>
                  <a:srgbClr val="F96A1B"/>
                </a:solidFill>
              </a:rPr>
              <a:t>Benford’s</a:t>
            </a:r>
            <a:r>
              <a:rPr lang="en-US" sz="3200" b="1" dirty="0">
                <a:solidFill>
                  <a:srgbClr val="F96A1B"/>
                </a:solidFill>
              </a:rPr>
              <a:t>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4736" y="1793862"/>
                <a:ext cx="9143999" cy="1775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Equivalently, X has probability density function, </a:t>
                </a:r>
              </a:p>
              <a:p>
                <a:r>
                  <a:rPr lang="en-US" sz="3200" dirty="0"/>
                  <a:t>for 1 ≤ x &lt; 10,   </a:t>
                </a:r>
              </a:p>
              <a:p>
                <a:pPr algn="ctr"/>
                <a:r>
                  <a:rPr lang="en-US" sz="3200" dirty="0"/>
                  <a:t>f(x)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charset="0"/>
                          </a:rPr>
                          <m:t>𝑥</m:t>
                        </m:r>
                        <m:func>
                          <m:func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sz="3200" i="1">
                                <a:latin typeface="Cambria Math" charset="0"/>
                              </a:rPr>
                              <m:t>10</m:t>
                            </m:r>
                          </m:e>
                        </m:func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6" y="1793862"/>
                <a:ext cx="9143999" cy="1775679"/>
              </a:xfrm>
              <a:prstGeom prst="rect">
                <a:avLst/>
              </a:prstGeom>
              <a:blipFill rotWithShape="0">
                <a:blip r:embed="rId2"/>
                <a:stretch>
                  <a:fillRect l="-1733" t="-4110" b="-3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918258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45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96A1B"/>
                </a:solidFill>
              </a:rPr>
              <a:t>Continuous Models of </a:t>
            </a:r>
            <a:r>
              <a:rPr lang="en-US" sz="3200" b="1" dirty="0" err="1">
                <a:solidFill>
                  <a:srgbClr val="F96A1B"/>
                </a:solidFill>
              </a:rPr>
              <a:t>Benford’s</a:t>
            </a:r>
            <a:r>
              <a:rPr lang="en-US" sz="3200" b="1" dirty="0">
                <a:solidFill>
                  <a:srgbClr val="F96A1B"/>
                </a:solidFill>
              </a:rPr>
              <a:t>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" y="1029276"/>
                <a:ext cx="9143999" cy="1775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Equivalently, X has probability density function, </a:t>
                </a:r>
              </a:p>
              <a:p>
                <a:r>
                  <a:rPr lang="en-US" sz="3200" dirty="0"/>
                  <a:t>for 1 ≤ x &lt; 10,   </a:t>
                </a:r>
              </a:p>
              <a:p>
                <a:pPr algn="ctr"/>
                <a:r>
                  <a:rPr lang="en-US" sz="3200" dirty="0"/>
                  <a:t>f(x)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charset="0"/>
                          </a:rPr>
                          <m:t>𝑥</m:t>
                        </m:r>
                        <m:func>
                          <m:func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sz="3200" i="1">
                                <a:latin typeface="Cambria Math" charset="0"/>
                              </a:rPr>
                              <m:t>10</m:t>
                            </m:r>
                          </m:e>
                        </m:func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029276"/>
                <a:ext cx="9143999" cy="1775679"/>
              </a:xfrm>
              <a:prstGeom prst="rect">
                <a:avLst/>
              </a:prstGeom>
              <a:blipFill rotWithShape="0">
                <a:blip r:embed="rId2"/>
                <a:stretch>
                  <a:fillRect l="-1667" t="-4124" b="-4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2804955"/>
                <a:ext cx="7486651" cy="2190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Note that with this density function:</a:t>
                </a:r>
              </a:p>
              <a:p>
                <a:r>
                  <a:rPr lang="en-US" sz="3200" dirty="0"/>
                  <a:t>P(X &lt; s)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is-IS" sz="3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b="0" i="1" smtClean="0">
                            <a:latin typeface="Cambria Math" charset="0"/>
                          </a:rPr>
                          <m:t>1</m:t>
                        </m:r>
                      </m:sub>
                      <m:sup>
                        <m:r>
                          <a:rPr lang="en-US" sz="3200" b="0" i="1" smtClean="0">
                            <a:latin typeface="Cambria Math" charset="0"/>
                          </a:rPr>
                          <m:t>𝑠</m:t>
                        </m:r>
                      </m:sup>
                      <m:e>
                        <m:f>
                          <m:fPr>
                            <m:ctrlPr>
                              <a:rPr lang="mr-I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 charset="0"/>
                              </a:rPr>
                              <m:t>𝑥</m:t>
                            </m:r>
                            <m:func>
                              <m:func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latin typeface="Cambria Math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sz="3200" i="1">
                                    <a:latin typeface="Cambria Math" charset="0"/>
                                  </a:rPr>
                                  <m:t>10</m:t>
                                </m:r>
                              </m:e>
                            </m:func>
                          </m:den>
                        </m:f>
                        <m:r>
                          <a:rPr lang="en-US" sz="3200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sz="3200" dirty="0"/>
              </a:p>
              <a:p>
                <a:endParaRPr lang="en-US" sz="1200" dirty="0"/>
              </a:p>
              <a:p>
                <a:r>
                  <a:rPr lang="en-US" sz="3200" dirty="0"/>
                  <a:t>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sz="3200" b="0" i="1" smtClean="0">
                                <a:latin typeface="Cambria Math" charset="0"/>
                              </a:rPr>
                              <m:t>𝑠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sz="3200" i="1">
                                <a:latin typeface="Cambria Math" charset="0"/>
                              </a:rPr>
                              <m:t>10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3200" dirty="0"/>
                  <a:t> = log s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04955"/>
                <a:ext cx="7486651" cy="2190793"/>
              </a:xfrm>
              <a:prstGeom prst="rect">
                <a:avLst/>
              </a:prstGeom>
              <a:blipFill rotWithShape="0">
                <a:blip r:embed="rId3"/>
                <a:stretch>
                  <a:fillRect l="-2036" t="-3333" b="-3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523259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45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96A1B"/>
                </a:solidFill>
              </a:rPr>
              <a:t>Continuous Models of </a:t>
            </a:r>
            <a:r>
              <a:rPr lang="en-US" sz="3200" b="1" dirty="0" err="1">
                <a:solidFill>
                  <a:srgbClr val="F96A1B"/>
                </a:solidFill>
              </a:rPr>
              <a:t>Benford’s</a:t>
            </a:r>
            <a:r>
              <a:rPr lang="en-US" sz="3200" b="1" dirty="0">
                <a:solidFill>
                  <a:srgbClr val="F96A1B"/>
                </a:solidFill>
              </a:rPr>
              <a:t> Law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348800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Equivalently, if U is a Uniform(0, 1) random variable, then    X = 10</a:t>
            </a:r>
            <a:r>
              <a:rPr lang="en-US" sz="2800" baseline="30000" dirty="0"/>
              <a:t>U</a:t>
            </a:r>
            <a:r>
              <a:rPr lang="en-US" sz="2800" dirty="0"/>
              <a:t> has a Benford Distribution.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8026" y="2538134"/>
            <a:ext cx="91439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96A1B"/>
                </a:solidFill>
              </a:rPr>
              <a:t>Proof</a:t>
            </a:r>
            <a:r>
              <a:rPr lang="en-US" sz="3200" dirty="0"/>
              <a:t>: For 1 &lt; s &lt; 10</a:t>
            </a:r>
          </a:p>
          <a:p>
            <a:r>
              <a:rPr lang="en-US" sz="3200" dirty="0"/>
              <a:t>Since P(X &lt; s) = P(10</a:t>
            </a:r>
            <a:r>
              <a:rPr lang="en-US" sz="3200" baseline="30000" dirty="0"/>
              <a:t>U</a:t>
            </a:r>
            <a:r>
              <a:rPr lang="en-US" sz="3200" dirty="0"/>
              <a:t> &lt; s)</a:t>
            </a:r>
          </a:p>
          <a:p>
            <a:r>
              <a:rPr lang="en-US" sz="3200" dirty="0"/>
              <a:t>                         =  P(U &lt; log s)</a:t>
            </a:r>
          </a:p>
          <a:p>
            <a:r>
              <a:rPr lang="en-US" sz="3200" dirty="0"/>
              <a:t>                         = log s</a:t>
            </a:r>
          </a:p>
        </p:txBody>
      </p:sp>
    </p:spTree>
    <p:extLst>
      <p:ext uri="{BB962C8B-B14F-4D97-AF65-F5344CB8AC3E}">
        <p14:creationId xmlns:p14="http://schemas.microsoft.com/office/powerpoint/2010/main" val="207369028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45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96A1B"/>
                </a:solidFill>
              </a:rPr>
              <a:t>Continuous Models of </a:t>
            </a:r>
            <a:r>
              <a:rPr lang="en-US" sz="3200" b="1" dirty="0" err="1">
                <a:solidFill>
                  <a:srgbClr val="F96A1B"/>
                </a:solidFill>
              </a:rPr>
              <a:t>Benford’s</a:t>
            </a:r>
            <a:r>
              <a:rPr lang="en-US" sz="3200" b="1" dirty="0">
                <a:solidFill>
                  <a:srgbClr val="F96A1B"/>
                </a:solidFill>
              </a:rPr>
              <a:t> Law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348800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Equivalently, if U is a Uniform(0, 1) random variable, then X = 10</a:t>
            </a:r>
            <a:r>
              <a:rPr lang="en-US" sz="2800" baseline="30000" dirty="0"/>
              <a:t>U</a:t>
            </a:r>
            <a:r>
              <a:rPr lang="en-US" sz="2800" dirty="0"/>
              <a:t> has a Benford Distribution.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162837"/>
            <a:ext cx="9143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Thus to generate a Benford random variable, have your calculator generate a random number from (0, 1), then take 10 to that power. (DEMO)</a:t>
            </a:r>
          </a:p>
        </p:txBody>
      </p:sp>
    </p:spTree>
    <p:extLst>
      <p:ext uri="{BB962C8B-B14F-4D97-AF65-F5344CB8AC3E}">
        <p14:creationId xmlns:p14="http://schemas.microsoft.com/office/powerpoint/2010/main" val="42758869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45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96A1B"/>
                </a:solidFill>
              </a:rPr>
              <a:t>Multiplication Game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348800"/>
            <a:ext cx="9143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the Multiplication Game, I use my calculator to choose 10</a:t>
            </a:r>
            <a:r>
              <a:rPr lang="en-US" sz="2800" baseline="30000" dirty="0"/>
              <a:t>U</a:t>
            </a:r>
            <a:r>
              <a:rPr lang="en-US" sz="2800" dirty="0"/>
              <a:t>, then pick the first 4 digits of that answer. </a:t>
            </a:r>
          </a:p>
          <a:p>
            <a:endParaRPr lang="en-US" sz="3200" dirty="0"/>
          </a:p>
          <a:p>
            <a:r>
              <a:rPr lang="en-US" sz="2800" dirty="0"/>
              <a:t>If you multiply by number by 1 or 10 or 100 or 1000 (any power of 10), then I will win with probability log 4 = .602.</a:t>
            </a:r>
          </a:p>
        </p:txBody>
      </p:sp>
    </p:spTree>
    <p:extLst>
      <p:ext uri="{BB962C8B-B14F-4D97-AF65-F5344CB8AC3E}">
        <p14:creationId xmlns:p14="http://schemas.microsoft.com/office/powerpoint/2010/main" val="111106947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45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96A1B"/>
                </a:solidFill>
              </a:rPr>
              <a:t>Fun Fact About </a:t>
            </a:r>
            <a:r>
              <a:rPr lang="en-US" sz="3200" b="1" dirty="0" err="1">
                <a:solidFill>
                  <a:srgbClr val="F96A1B"/>
                </a:solidFill>
              </a:rPr>
              <a:t>Benford’s</a:t>
            </a:r>
            <a:r>
              <a:rPr lang="en-US" sz="3200" b="1" dirty="0">
                <a:solidFill>
                  <a:srgbClr val="F96A1B"/>
                </a:solidFill>
              </a:rPr>
              <a:t> Law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348800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If you multiply a Benford random variable by a constant k ≥ 1, it still has the  Benford Property.</a:t>
            </a:r>
          </a:p>
        </p:txBody>
      </p:sp>
    </p:spTree>
    <p:extLst>
      <p:ext uri="{BB962C8B-B14F-4D97-AF65-F5344CB8AC3E}">
        <p14:creationId xmlns:p14="http://schemas.microsoft.com/office/powerpoint/2010/main" val="171698693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45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96A1B"/>
                </a:solidFill>
              </a:rPr>
              <a:t>If X is Benford, then so is </a:t>
            </a:r>
            <a:r>
              <a:rPr lang="en-US" sz="4400" b="1" dirty="0" err="1">
                <a:solidFill>
                  <a:srgbClr val="F96A1B"/>
                </a:solidFill>
              </a:rPr>
              <a:t>kX</a:t>
            </a:r>
            <a:endParaRPr lang="en-US" sz="4400" b="1" dirty="0">
              <a:solidFill>
                <a:srgbClr val="F96A1B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1508" y="1544709"/>
            <a:ext cx="91439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96A1B"/>
                </a:solidFill>
              </a:rPr>
              <a:t>Example</a:t>
            </a:r>
            <a:r>
              <a:rPr lang="en-US" sz="3200" dirty="0"/>
              <a:t>: (k = 3; s = 7)</a:t>
            </a:r>
          </a:p>
          <a:p>
            <a:r>
              <a:rPr lang="en-US" sz="3200" dirty="0"/>
              <a:t>P(leading digit of 3X &lt; 7)</a:t>
            </a:r>
          </a:p>
          <a:p>
            <a:r>
              <a:rPr lang="en-US" sz="3200" dirty="0"/>
              <a:t>= P(3X &lt; 7 or 10 ≤ 3X &lt; 70)</a:t>
            </a:r>
          </a:p>
          <a:p>
            <a:r>
              <a:rPr lang="en-US" sz="3200" dirty="0"/>
              <a:t>= P(X &lt; 7/3) + P(X &gt; 10/3)</a:t>
            </a:r>
          </a:p>
          <a:p>
            <a:r>
              <a:rPr lang="en-US" sz="3200" dirty="0"/>
              <a:t>= log (7/3) + 1 </a:t>
            </a:r>
            <a:r>
              <a:rPr lang="mr-IN" sz="3200" dirty="0"/>
              <a:t>–</a:t>
            </a:r>
            <a:r>
              <a:rPr lang="en-US" sz="3200" dirty="0"/>
              <a:t> log(10/3) </a:t>
            </a:r>
          </a:p>
          <a:p>
            <a:r>
              <a:rPr lang="en-US" sz="3200" dirty="0"/>
              <a:t>= log 7 </a:t>
            </a:r>
            <a:r>
              <a:rPr lang="mr-IN" sz="3200" dirty="0"/>
              <a:t>–</a:t>
            </a:r>
            <a:r>
              <a:rPr lang="en-US" sz="3200" dirty="0"/>
              <a:t> log 3 + 1 </a:t>
            </a:r>
            <a:r>
              <a:rPr lang="mr-IN" sz="3200" dirty="0"/>
              <a:t>–</a:t>
            </a:r>
            <a:r>
              <a:rPr lang="en-US" sz="3200" dirty="0"/>
              <a:t> log 10  + log 3</a:t>
            </a:r>
          </a:p>
          <a:p>
            <a:r>
              <a:rPr lang="en-US" sz="3200" dirty="0"/>
              <a:t>= log 7</a:t>
            </a:r>
          </a:p>
        </p:txBody>
      </p:sp>
    </p:spTree>
    <p:extLst>
      <p:ext uri="{BB962C8B-B14F-4D97-AF65-F5344CB8AC3E}">
        <p14:creationId xmlns:p14="http://schemas.microsoft.com/office/powerpoint/2010/main" val="163292730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45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96A1B"/>
                </a:solidFill>
              </a:rPr>
              <a:t>If X is Benford, then so is </a:t>
            </a:r>
            <a:r>
              <a:rPr lang="en-US" sz="3200" b="1" dirty="0" err="1">
                <a:solidFill>
                  <a:srgbClr val="F96A1B"/>
                </a:solidFill>
              </a:rPr>
              <a:t>kX</a:t>
            </a:r>
            <a:endParaRPr lang="en-US" sz="3200" b="1" dirty="0">
              <a:solidFill>
                <a:srgbClr val="F96A1B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1508" y="1544709"/>
            <a:ext cx="91439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96A1B"/>
                </a:solidFill>
              </a:rPr>
              <a:t>New Example</a:t>
            </a:r>
            <a:r>
              <a:rPr lang="en-US" sz="3200" dirty="0"/>
              <a:t>: (k = 7; s = 3)</a:t>
            </a:r>
          </a:p>
          <a:p>
            <a:r>
              <a:rPr lang="en-US" sz="3200" dirty="0"/>
              <a:t>P(leading digit of 7X &lt; 3)</a:t>
            </a:r>
          </a:p>
          <a:p>
            <a:r>
              <a:rPr lang="en-US" sz="3200" dirty="0"/>
              <a:t>= P(7X &lt; 3 or 10 ≤ 7X &lt; 30)</a:t>
            </a:r>
          </a:p>
          <a:p>
            <a:r>
              <a:rPr lang="en-US" sz="3200" dirty="0"/>
              <a:t>= P(X &lt; 3/7) + P(X &lt; 30/7) </a:t>
            </a:r>
            <a:r>
              <a:rPr lang="mr-IN" sz="3200" dirty="0"/>
              <a:t>–</a:t>
            </a:r>
            <a:r>
              <a:rPr lang="en-US" sz="3200" dirty="0"/>
              <a:t> P(X &gt; 10/7)</a:t>
            </a:r>
          </a:p>
          <a:p>
            <a:r>
              <a:rPr lang="en-US" sz="3200" dirty="0"/>
              <a:t>= 0 +  log(30/7) </a:t>
            </a:r>
            <a:r>
              <a:rPr lang="mr-IN" sz="3200" dirty="0"/>
              <a:t>–</a:t>
            </a:r>
            <a:r>
              <a:rPr lang="en-US" sz="3200" dirty="0"/>
              <a:t> log(10/7)</a:t>
            </a:r>
          </a:p>
          <a:p>
            <a:r>
              <a:rPr lang="en-US" sz="3200" dirty="0"/>
              <a:t>= log 3 + log(10/7) </a:t>
            </a:r>
            <a:r>
              <a:rPr lang="mr-IN" sz="3200" dirty="0"/>
              <a:t>–</a:t>
            </a:r>
            <a:r>
              <a:rPr lang="en-US" sz="3200" dirty="0"/>
              <a:t> log(10/7)</a:t>
            </a:r>
          </a:p>
          <a:p>
            <a:r>
              <a:rPr lang="en-US" sz="3200" dirty="0"/>
              <a:t>= log 3</a:t>
            </a:r>
          </a:p>
        </p:txBody>
      </p:sp>
    </p:spTree>
    <p:extLst>
      <p:ext uri="{BB962C8B-B14F-4D97-AF65-F5344CB8AC3E}">
        <p14:creationId xmlns:p14="http://schemas.microsoft.com/office/powerpoint/2010/main" val="7585321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45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96A1B"/>
                </a:solidFill>
              </a:rPr>
              <a:t>Multiplication Game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348800"/>
            <a:ext cx="9143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the Multiplication Game, I use my calculator to choose X = 10</a:t>
            </a:r>
            <a:r>
              <a:rPr lang="en-US" sz="2800" baseline="30000" dirty="0"/>
              <a:t>U</a:t>
            </a:r>
            <a:r>
              <a:rPr lang="en-US" sz="2800" dirty="0"/>
              <a:t>, then pick the first 4 digits of that answer. </a:t>
            </a:r>
          </a:p>
          <a:p>
            <a:endParaRPr lang="en-US" sz="3200" dirty="0"/>
          </a:p>
          <a:p>
            <a:r>
              <a:rPr lang="en-US" sz="2800" dirty="0"/>
              <a:t>Thus no matter what number you choose, say k ≥ 1, </a:t>
            </a:r>
          </a:p>
          <a:p>
            <a:r>
              <a:rPr lang="en-US" sz="3200" dirty="0"/>
              <a:t>P(leading digit of </a:t>
            </a:r>
            <a:r>
              <a:rPr lang="en-US" sz="3200" dirty="0" err="1"/>
              <a:t>kX</a:t>
            </a:r>
            <a:r>
              <a:rPr lang="en-US" sz="3200" dirty="0"/>
              <a:t> is 1 or 2 or 3)</a:t>
            </a:r>
          </a:p>
          <a:p>
            <a:r>
              <a:rPr lang="en-US" sz="3200" dirty="0"/>
              <a:t>= P(leading digit of </a:t>
            </a:r>
            <a:r>
              <a:rPr lang="en-US" sz="3200" dirty="0" err="1"/>
              <a:t>kX</a:t>
            </a:r>
            <a:r>
              <a:rPr lang="en-US" sz="3200" dirty="0"/>
              <a:t> &lt; 4) = log 4 = 0.6 </a:t>
            </a:r>
          </a:p>
        </p:txBody>
      </p:sp>
    </p:spTree>
    <p:extLst>
      <p:ext uri="{BB962C8B-B14F-4D97-AF65-F5344CB8AC3E}">
        <p14:creationId xmlns:p14="http://schemas.microsoft.com/office/powerpoint/2010/main" val="315874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90" y="444500"/>
            <a:ext cx="87755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SIMPLE DICE GAME….</a:t>
            </a:r>
          </a:p>
          <a:p>
            <a:endParaRPr lang="en-US" sz="3600" dirty="0"/>
          </a:p>
          <a:p>
            <a:r>
              <a:rPr lang="en-US" sz="3600" dirty="0"/>
              <a:t>Played with 6-sided dice, but not with the traditional numbers.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3418" y="275152"/>
            <a:ext cx="5240335" cy="5240335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"/>
          <p:cNvGrpSpPr/>
          <p:nvPr/>
        </p:nvGrpSpPr>
        <p:grpSpPr>
          <a:xfrm>
            <a:off x="293669" y="211407"/>
            <a:ext cx="4940024" cy="4940023"/>
            <a:chOff x="0" y="0"/>
            <a:chExt cx="9144000" cy="9144000"/>
          </a:xfrm>
        </p:grpSpPr>
        <p:pic>
          <p:nvPicPr>
            <p:cNvPr id="92" name="Image" descr="Image"/>
            <p:cNvPicPr>
              <a:picLocks noChangeAspect="1"/>
            </p:cNvPicPr>
            <p:nvPr/>
          </p:nvPicPr>
          <p:blipFill>
            <a:blip r:embed="rId2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914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3" name="Rectangle"/>
            <p:cNvSpPr/>
            <p:nvPr/>
          </p:nvSpPr>
          <p:spPr>
            <a:xfrm>
              <a:off x="1474767" y="8478648"/>
              <a:ext cx="6194466" cy="659973"/>
            </a:xfrm>
            <a:prstGeom prst="rect">
              <a:avLst/>
            </a:prstGeom>
            <a:blipFill rotWithShape="1">
              <a:blip r:embed="rId3">
                <a:grayscl/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12"/>
            </a:p>
          </p:txBody>
        </p:sp>
      </p:grpSp>
      <p:sp>
        <p:nvSpPr>
          <p:cNvPr id="95" name="A Typical Bingo Card"/>
          <p:cNvSpPr txBox="1"/>
          <p:nvPr/>
        </p:nvSpPr>
        <p:spPr>
          <a:xfrm>
            <a:off x="5133386" y="1552347"/>
            <a:ext cx="4384165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3200" dirty="0">
                <a:solidFill>
                  <a:schemeClr val="accent2"/>
                </a:solidFill>
              </a:rPr>
              <a:t>A Typical Bingo Card</a:t>
            </a:r>
          </a:p>
        </p:txBody>
      </p:sp>
    </p:spTree>
    <p:extLst>
      <p:ext uri="{BB962C8B-B14F-4D97-AF65-F5344CB8AC3E}">
        <p14:creationId xmlns:p14="http://schemas.microsoft.com/office/powerpoint/2010/main" val="1678478995"/>
      </p:ext>
    </p:extLst>
  </p:cSld>
  <p:clrMapOvr>
    <a:masterClrMapping/>
  </p:clrMapOvr>
  <p:transition spd="slow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"/>
          <p:cNvGrpSpPr/>
          <p:nvPr/>
        </p:nvGrpSpPr>
        <p:grpSpPr>
          <a:xfrm>
            <a:off x="0" y="214314"/>
            <a:ext cx="4505855" cy="4505854"/>
            <a:chOff x="0" y="0"/>
            <a:chExt cx="7310536" cy="7310536"/>
          </a:xfrm>
        </p:grpSpPr>
        <p:pic>
          <p:nvPicPr>
            <p:cNvPr id="97" name="Image" descr="Image"/>
            <p:cNvPicPr>
              <a:picLocks noChangeAspect="1"/>
            </p:cNvPicPr>
            <p:nvPr/>
          </p:nvPicPr>
          <p:blipFill>
            <a:blip r:embed="rId2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7310537" cy="7310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8" name="Rectangle"/>
            <p:cNvSpPr/>
            <p:nvPr/>
          </p:nvSpPr>
          <p:spPr>
            <a:xfrm>
              <a:off x="1179061" y="6778594"/>
              <a:ext cx="4952414" cy="527643"/>
            </a:xfrm>
            <a:prstGeom prst="rect">
              <a:avLst/>
            </a:prstGeom>
            <a:blipFill rotWithShape="1">
              <a:blip r:embed="rId3">
                <a:grayscl/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12"/>
            </a:p>
          </p:txBody>
        </p:sp>
      </p:grpSp>
      <p:sp>
        <p:nvSpPr>
          <p:cNvPr id="100" name="1-15"/>
          <p:cNvSpPr txBox="1"/>
          <p:nvPr/>
        </p:nvSpPr>
        <p:spPr>
          <a:xfrm>
            <a:off x="409465" y="4705371"/>
            <a:ext cx="584712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rgbClr val="0433FF"/>
                </a:solidFill>
              </a:defRPr>
            </a:lvl1pPr>
          </a:lstStyle>
          <a:p>
            <a:r>
              <a:rPr sz="2000" dirty="0">
                <a:solidFill>
                  <a:schemeClr val="accent3"/>
                </a:solidFill>
              </a:rPr>
              <a:t>1-15</a:t>
            </a:r>
            <a:endParaRPr sz="2800" dirty="0">
              <a:solidFill>
                <a:schemeClr val="accent3"/>
              </a:solidFill>
            </a:endParaRPr>
          </a:p>
        </p:txBody>
      </p:sp>
      <p:sp>
        <p:nvSpPr>
          <p:cNvPr id="101" name="16-30"/>
          <p:cNvSpPr txBox="1"/>
          <p:nvPr/>
        </p:nvSpPr>
        <p:spPr>
          <a:xfrm>
            <a:off x="1083196" y="4705371"/>
            <a:ext cx="730265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rgbClr val="0433FF"/>
                </a:solidFill>
              </a:defRPr>
            </a:lvl1pPr>
          </a:lstStyle>
          <a:p>
            <a:r>
              <a:rPr sz="2000" dirty="0">
                <a:solidFill>
                  <a:srgbClr val="08A1D9"/>
                </a:solidFill>
              </a:rPr>
              <a:t>16-30</a:t>
            </a:r>
            <a:endParaRPr sz="2800" dirty="0">
              <a:solidFill>
                <a:srgbClr val="08A1D9"/>
              </a:solidFill>
            </a:endParaRPr>
          </a:p>
        </p:txBody>
      </p:sp>
      <p:sp>
        <p:nvSpPr>
          <p:cNvPr id="102" name="31-45"/>
          <p:cNvSpPr txBox="1"/>
          <p:nvPr/>
        </p:nvSpPr>
        <p:spPr>
          <a:xfrm>
            <a:off x="1845999" y="4705258"/>
            <a:ext cx="726930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rgbClr val="0433FF"/>
                </a:solidFill>
              </a:defRPr>
            </a:lvl1pPr>
          </a:lstStyle>
          <a:p>
            <a:r>
              <a:rPr sz="2000" dirty="0">
                <a:solidFill>
                  <a:srgbClr val="08A1D9"/>
                </a:solidFill>
              </a:rPr>
              <a:t>31-45</a:t>
            </a:r>
          </a:p>
        </p:txBody>
      </p:sp>
      <p:sp>
        <p:nvSpPr>
          <p:cNvPr id="103" name="46-60"/>
          <p:cNvSpPr txBox="1"/>
          <p:nvPr/>
        </p:nvSpPr>
        <p:spPr>
          <a:xfrm>
            <a:off x="2676950" y="4705258"/>
            <a:ext cx="738985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rgbClr val="0433FF"/>
                </a:solidFill>
              </a:defRPr>
            </a:lvl1pPr>
          </a:lstStyle>
          <a:p>
            <a:r>
              <a:rPr sz="2000" dirty="0">
                <a:solidFill>
                  <a:srgbClr val="08A1D9"/>
                </a:solidFill>
              </a:rPr>
              <a:t>46-60</a:t>
            </a:r>
            <a:endParaRPr sz="2800" dirty="0">
              <a:solidFill>
                <a:srgbClr val="08A1D9"/>
              </a:solidFill>
            </a:endParaRPr>
          </a:p>
        </p:txBody>
      </p:sp>
      <p:sp>
        <p:nvSpPr>
          <p:cNvPr id="104" name="61-75"/>
          <p:cNvSpPr txBox="1"/>
          <p:nvPr/>
        </p:nvSpPr>
        <p:spPr>
          <a:xfrm>
            <a:off x="3415935" y="4688792"/>
            <a:ext cx="728982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rgbClr val="0433FF"/>
                </a:solidFill>
              </a:defRPr>
            </a:lvl1pPr>
          </a:lstStyle>
          <a:p>
            <a:r>
              <a:rPr sz="2000" dirty="0">
                <a:solidFill>
                  <a:srgbClr val="08A1D9"/>
                </a:solidFill>
              </a:rPr>
              <a:t>61-75</a:t>
            </a:r>
            <a:endParaRPr sz="2800" dirty="0">
              <a:solidFill>
                <a:srgbClr val="08A1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077228"/>
      </p:ext>
    </p:extLst>
  </p:cSld>
  <p:clrMapOvr>
    <a:masterClrMapping/>
  </p:clrMapOvr>
  <p:transition spd="slow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Question:…"/>
          <p:cNvSpPr txBox="1"/>
          <p:nvPr/>
        </p:nvSpPr>
        <p:spPr>
          <a:xfrm>
            <a:off x="612935" y="668848"/>
            <a:ext cx="7918131" cy="2780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defRPr sz="6400"/>
            </a:pPr>
            <a:r>
              <a:rPr sz="3200" dirty="0">
                <a:solidFill>
                  <a:schemeClr val="accent3"/>
                </a:solidFill>
              </a:rPr>
              <a:t>Question:</a:t>
            </a:r>
          </a:p>
          <a:p>
            <a:pPr>
              <a:defRPr sz="6400">
                <a:solidFill>
                  <a:srgbClr val="FF2600"/>
                </a:solidFill>
              </a:defRPr>
            </a:pPr>
            <a:r>
              <a:rPr sz="2800" dirty="0">
                <a:solidFill>
                  <a:srgbClr val="F96A1B"/>
                </a:solidFill>
              </a:rPr>
              <a:t>What is more likely to appear first on your card: </a:t>
            </a:r>
          </a:p>
          <a:p>
            <a:pPr>
              <a:defRPr sz="6400">
                <a:solidFill>
                  <a:srgbClr val="FF2600"/>
                </a:solidFill>
              </a:defRPr>
            </a:pPr>
            <a:endParaRPr sz="3200" dirty="0"/>
          </a:p>
          <a:p>
            <a:pPr>
              <a:defRPr sz="6400">
                <a:solidFill>
                  <a:srgbClr val="0433FF"/>
                </a:solidFill>
              </a:defRPr>
            </a:pPr>
            <a:r>
              <a:rPr sz="2800" dirty="0">
                <a:solidFill>
                  <a:schemeClr val="accent3"/>
                </a:solidFill>
              </a:rPr>
              <a:t>A Horizontal BINGO?</a:t>
            </a:r>
          </a:p>
          <a:p>
            <a:pPr>
              <a:defRPr sz="6400">
                <a:solidFill>
                  <a:srgbClr val="FF2600"/>
                </a:solidFill>
              </a:defRPr>
            </a:pPr>
            <a:r>
              <a:rPr sz="2800" dirty="0"/>
              <a:t>or</a:t>
            </a:r>
          </a:p>
          <a:p>
            <a:pPr>
              <a:defRPr sz="6400">
                <a:solidFill>
                  <a:srgbClr val="FF2600"/>
                </a:solidFill>
              </a:defRPr>
            </a:pPr>
            <a:r>
              <a:rPr sz="2800" dirty="0">
                <a:solidFill>
                  <a:srgbClr val="F96A1B"/>
                </a:solidFill>
              </a:rPr>
              <a:t>A Vertical BINGO?</a:t>
            </a:r>
          </a:p>
        </p:txBody>
      </p:sp>
      <p:sp>
        <p:nvSpPr>
          <p:cNvPr id="132" name="Answer: Equally likely"/>
          <p:cNvSpPr txBox="1"/>
          <p:nvPr/>
        </p:nvSpPr>
        <p:spPr>
          <a:xfrm>
            <a:off x="612935" y="3986893"/>
            <a:ext cx="7918131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defRPr sz="6400"/>
            </a:pPr>
            <a:r>
              <a:rPr sz="3200" dirty="0">
                <a:solidFill>
                  <a:srgbClr val="08A1D9"/>
                </a:solidFill>
              </a:rPr>
              <a:t>Answer: </a:t>
            </a:r>
            <a:r>
              <a:rPr sz="3200" dirty="0">
                <a:solidFill>
                  <a:srgbClr val="F96A1B"/>
                </a:solidFill>
              </a:rPr>
              <a:t>Equally likely</a:t>
            </a:r>
          </a:p>
        </p:txBody>
      </p:sp>
    </p:spTree>
    <p:extLst>
      <p:ext uri="{BB962C8B-B14F-4D97-AF65-F5344CB8AC3E}">
        <p14:creationId xmlns:p14="http://schemas.microsoft.com/office/powerpoint/2010/main" val="485379122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 advAuto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"/>
          <p:cNvGrpSpPr/>
          <p:nvPr/>
        </p:nvGrpSpPr>
        <p:grpSpPr>
          <a:xfrm>
            <a:off x="49196" y="896143"/>
            <a:ext cx="5059765" cy="5059765"/>
            <a:chOff x="0" y="0"/>
            <a:chExt cx="7196108" cy="7196108"/>
          </a:xfrm>
        </p:grpSpPr>
        <p:pic>
          <p:nvPicPr>
            <p:cNvPr id="134" name="Image" descr="Image"/>
            <p:cNvPicPr>
              <a:picLocks noChangeAspect="1"/>
            </p:cNvPicPr>
            <p:nvPr/>
          </p:nvPicPr>
          <p:blipFill>
            <a:blip r:embed="rId2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7196109" cy="71961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5" name="Rectangle"/>
            <p:cNvSpPr/>
            <p:nvPr/>
          </p:nvSpPr>
          <p:spPr>
            <a:xfrm>
              <a:off x="1160606" y="6672492"/>
              <a:ext cx="4874897" cy="519384"/>
            </a:xfrm>
            <a:prstGeom prst="rect">
              <a:avLst/>
            </a:prstGeom>
            <a:blipFill rotWithShape="1">
              <a:blip r:embed="rId3">
                <a:grayscl/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12"/>
            </a:p>
          </p:txBody>
        </p:sp>
      </p:grpSp>
      <p:sp>
        <p:nvSpPr>
          <p:cNvPr id="137" name="Circle"/>
          <p:cNvSpPr/>
          <p:nvPr/>
        </p:nvSpPr>
        <p:spPr>
          <a:xfrm>
            <a:off x="2185519" y="3150463"/>
            <a:ext cx="787116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138" name="Circle"/>
          <p:cNvSpPr/>
          <p:nvPr/>
        </p:nvSpPr>
        <p:spPr>
          <a:xfrm>
            <a:off x="543484" y="3150463"/>
            <a:ext cx="787115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139" name="Circle"/>
          <p:cNvSpPr/>
          <p:nvPr/>
        </p:nvSpPr>
        <p:spPr>
          <a:xfrm>
            <a:off x="3018172" y="4753073"/>
            <a:ext cx="787115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140" name="Circle"/>
          <p:cNvSpPr/>
          <p:nvPr/>
        </p:nvSpPr>
        <p:spPr>
          <a:xfrm>
            <a:off x="3018172" y="3150463"/>
            <a:ext cx="787115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141" name="Circle"/>
          <p:cNvSpPr/>
          <p:nvPr/>
        </p:nvSpPr>
        <p:spPr>
          <a:xfrm>
            <a:off x="3018172" y="2290733"/>
            <a:ext cx="787115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142" name="Circle"/>
          <p:cNvSpPr/>
          <p:nvPr/>
        </p:nvSpPr>
        <p:spPr>
          <a:xfrm>
            <a:off x="3827555" y="3150463"/>
            <a:ext cx="787116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143" name="Circle"/>
          <p:cNvSpPr/>
          <p:nvPr/>
        </p:nvSpPr>
        <p:spPr>
          <a:xfrm>
            <a:off x="1352866" y="3150463"/>
            <a:ext cx="787116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144" name="Rounded Rectangle"/>
          <p:cNvSpPr/>
          <p:nvPr/>
        </p:nvSpPr>
        <p:spPr>
          <a:xfrm>
            <a:off x="189352" y="3097938"/>
            <a:ext cx="4779450" cy="892969"/>
          </a:xfrm>
          <a:prstGeom prst="roundRect">
            <a:avLst>
              <a:gd name="adj" fmla="val 15000"/>
            </a:avLst>
          </a:prstGeom>
          <a:ln w="114300">
            <a:solidFill>
              <a:srgbClr val="4F81BD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</p:spTree>
    <p:extLst>
      <p:ext uri="{BB962C8B-B14F-4D97-AF65-F5344CB8AC3E}">
        <p14:creationId xmlns:p14="http://schemas.microsoft.com/office/powerpoint/2010/main" val="458303855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 advAuto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"/>
          <p:cNvGrpSpPr/>
          <p:nvPr/>
        </p:nvGrpSpPr>
        <p:grpSpPr>
          <a:xfrm>
            <a:off x="49196" y="896143"/>
            <a:ext cx="5059765" cy="5059765"/>
            <a:chOff x="0" y="0"/>
            <a:chExt cx="7196108" cy="7196108"/>
          </a:xfrm>
        </p:grpSpPr>
        <p:pic>
          <p:nvPicPr>
            <p:cNvPr id="134" name="Image" descr="Image"/>
            <p:cNvPicPr>
              <a:picLocks noChangeAspect="1"/>
            </p:cNvPicPr>
            <p:nvPr/>
          </p:nvPicPr>
          <p:blipFill>
            <a:blip r:embed="rId2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7196109" cy="71961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5" name="Rectangle"/>
            <p:cNvSpPr/>
            <p:nvPr/>
          </p:nvSpPr>
          <p:spPr>
            <a:xfrm>
              <a:off x="1160606" y="6672492"/>
              <a:ext cx="4874897" cy="519384"/>
            </a:xfrm>
            <a:prstGeom prst="rect">
              <a:avLst/>
            </a:prstGeom>
            <a:blipFill rotWithShape="1">
              <a:blip r:embed="rId3">
                <a:grayscl/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12"/>
            </a:p>
          </p:txBody>
        </p:sp>
      </p:grpSp>
      <p:sp>
        <p:nvSpPr>
          <p:cNvPr id="137" name="Circle"/>
          <p:cNvSpPr/>
          <p:nvPr/>
        </p:nvSpPr>
        <p:spPr>
          <a:xfrm>
            <a:off x="2185519" y="3150463"/>
            <a:ext cx="787116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138" name="Circle"/>
          <p:cNvSpPr/>
          <p:nvPr/>
        </p:nvSpPr>
        <p:spPr>
          <a:xfrm>
            <a:off x="543484" y="3150463"/>
            <a:ext cx="787115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139" name="Circle"/>
          <p:cNvSpPr/>
          <p:nvPr/>
        </p:nvSpPr>
        <p:spPr>
          <a:xfrm>
            <a:off x="3018172" y="4753073"/>
            <a:ext cx="787115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140" name="Circle"/>
          <p:cNvSpPr/>
          <p:nvPr/>
        </p:nvSpPr>
        <p:spPr>
          <a:xfrm>
            <a:off x="3018172" y="3150463"/>
            <a:ext cx="787115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141" name="Circle"/>
          <p:cNvSpPr/>
          <p:nvPr/>
        </p:nvSpPr>
        <p:spPr>
          <a:xfrm>
            <a:off x="3018172" y="2290733"/>
            <a:ext cx="787115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142" name="Circle"/>
          <p:cNvSpPr/>
          <p:nvPr/>
        </p:nvSpPr>
        <p:spPr>
          <a:xfrm>
            <a:off x="3827555" y="3150463"/>
            <a:ext cx="787116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143" name="Circle"/>
          <p:cNvSpPr/>
          <p:nvPr/>
        </p:nvSpPr>
        <p:spPr>
          <a:xfrm>
            <a:off x="1352866" y="3150463"/>
            <a:ext cx="787116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16" name="Rounded Rectangle"/>
          <p:cNvSpPr/>
          <p:nvPr/>
        </p:nvSpPr>
        <p:spPr>
          <a:xfrm>
            <a:off x="2047914" y="1320616"/>
            <a:ext cx="1025825" cy="4447612"/>
          </a:xfrm>
          <a:prstGeom prst="roundRect">
            <a:avLst>
              <a:gd name="adj" fmla="val 13370"/>
            </a:avLst>
          </a:prstGeom>
          <a:ln w="114300">
            <a:solidFill>
              <a:srgbClr val="4F81BD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</p:spTree>
    <p:extLst>
      <p:ext uri="{BB962C8B-B14F-4D97-AF65-F5344CB8AC3E}">
        <p14:creationId xmlns:p14="http://schemas.microsoft.com/office/powerpoint/2010/main" val="1554128284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 advAuto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"/>
          <p:cNvGrpSpPr/>
          <p:nvPr/>
        </p:nvGrpSpPr>
        <p:grpSpPr>
          <a:xfrm>
            <a:off x="49196" y="896143"/>
            <a:ext cx="5059765" cy="5059765"/>
            <a:chOff x="0" y="0"/>
            <a:chExt cx="7196108" cy="7196108"/>
          </a:xfrm>
        </p:grpSpPr>
        <p:pic>
          <p:nvPicPr>
            <p:cNvPr id="134" name="Image" descr="Image"/>
            <p:cNvPicPr>
              <a:picLocks noChangeAspect="1"/>
            </p:cNvPicPr>
            <p:nvPr/>
          </p:nvPicPr>
          <p:blipFill>
            <a:blip r:embed="rId2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7196109" cy="71961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5" name="Rectangle"/>
            <p:cNvSpPr/>
            <p:nvPr/>
          </p:nvSpPr>
          <p:spPr>
            <a:xfrm>
              <a:off x="1160606" y="6672492"/>
              <a:ext cx="4874897" cy="519384"/>
            </a:xfrm>
            <a:prstGeom prst="rect">
              <a:avLst/>
            </a:prstGeom>
            <a:blipFill rotWithShape="1">
              <a:blip r:embed="rId3">
                <a:grayscl/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12"/>
            </a:p>
          </p:txBody>
        </p:sp>
      </p:grpSp>
      <p:sp>
        <p:nvSpPr>
          <p:cNvPr id="137" name="Circle"/>
          <p:cNvSpPr/>
          <p:nvPr/>
        </p:nvSpPr>
        <p:spPr>
          <a:xfrm>
            <a:off x="2185519" y="3150463"/>
            <a:ext cx="787116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138" name="Circle"/>
          <p:cNvSpPr/>
          <p:nvPr/>
        </p:nvSpPr>
        <p:spPr>
          <a:xfrm>
            <a:off x="543484" y="3150463"/>
            <a:ext cx="787115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139" name="Circle"/>
          <p:cNvSpPr/>
          <p:nvPr/>
        </p:nvSpPr>
        <p:spPr>
          <a:xfrm>
            <a:off x="3018172" y="4753073"/>
            <a:ext cx="787115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140" name="Circle"/>
          <p:cNvSpPr/>
          <p:nvPr/>
        </p:nvSpPr>
        <p:spPr>
          <a:xfrm>
            <a:off x="3018172" y="3150463"/>
            <a:ext cx="787115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141" name="Circle"/>
          <p:cNvSpPr/>
          <p:nvPr/>
        </p:nvSpPr>
        <p:spPr>
          <a:xfrm>
            <a:off x="3018172" y="2290733"/>
            <a:ext cx="787115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142" name="Circle"/>
          <p:cNvSpPr/>
          <p:nvPr/>
        </p:nvSpPr>
        <p:spPr>
          <a:xfrm>
            <a:off x="3827555" y="3150463"/>
            <a:ext cx="787116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143" name="Circle"/>
          <p:cNvSpPr/>
          <p:nvPr/>
        </p:nvSpPr>
        <p:spPr>
          <a:xfrm>
            <a:off x="1352866" y="3150463"/>
            <a:ext cx="787116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145" name="Rounded Rectangle"/>
          <p:cNvSpPr/>
          <p:nvPr/>
        </p:nvSpPr>
        <p:spPr>
          <a:xfrm>
            <a:off x="189352" y="3901610"/>
            <a:ext cx="4779450" cy="892969"/>
          </a:xfrm>
          <a:prstGeom prst="roundRect">
            <a:avLst>
              <a:gd name="adj" fmla="val 15000"/>
            </a:avLst>
          </a:prstGeom>
          <a:ln w="114300">
            <a:solidFill>
              <a:srgbClr val="4F81BD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</p:spTree>
    <p:extLst>
      <p:ext uri="{BB962C8B-B14F-4D97-AF65-F5344CB8AC3E}">
        <p14:creationId xmlns:p14="http://schemas.microsoft.com/office/powerpoint/2010/main" val="968075216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 advAuto="0"/>
      <p:bldP spid="145" grpId="1" animBg="1" advAuto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"/>
          <p:cNvGrpSpPr/>
          <p:nvPr/>
        </p:nvGrpSpPr>
        <p:grpSpPr>
          <a:xfrm>
            <a:off x="49196" y="896143"/>
            <a:ext cx="5059765" cy="5059765"/>
            <a:chOff x="0" y="0"/>
            <a:chExt cx="7196108" cy="7196108"/>
          </a:xfrm>
        </p:grpSpPr>
        <p:pic>
          <p:nvPicPr>
            <p:cNvPr id="134" name="Image" descr="Image"/>
            <p:cNvPicPr>
              <a:picLocks noChangeAspect="1"/>
            </p:cNvPicPr>
            <p:nvPr/>
          </p:nvPicPr>
          <p:blipFill>
            <a:blip r:embed="rId2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7196109" cy="71961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5" name="Rectangle"/>
            <p:cNvSpPr/>
            <p:nvPr/>
          </p:nvSpPr>
          <p:spPr>
            <a:xfrm>
              <a:off x="1160606" y="6672492"/>
              <a:ext cx="4874897" cy="519384"/>
            </a:xfrm>
            <a:prstGeom prst="rect">
              <a:avLst/>
            </a:prstGeom>
            <a:blipFill rotWithShape="1">
              <a:blip r:embed="rId3">
                <a:grayscl/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12"/>
            </a:p>
          </p:txBody>
        </p:sp>
      </p:grpSp>
      <p:sp>
        <p:nvSpPr>
          <p:cNvPr id="137" name="Circle"/>
          <p:cNvSpPr/>
          <p:nvPr/>
        </p:nvSpPr>
        <p:spPr>
          <a:xfrm>
            <a:off x="2185519" y="3150463"/>
            <a:ext cx="787116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138" name="Circle"/>
          <p:cNvSpPr/>
          <p:nvPr/>
        </p:nvSpPr>
        <p:spPr>
          <a:xfrm>
            <a:off x="543484" y="3150463"/>
            <a:ext cx="787115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139" name="Circle"/>
          <p:cNvSpPr/>
          <p:nvPr/>
        </p:nvSpPr>
        <p:spPr>
          <a:xfrm>
            <a:off x="3018172" y="4753073"/>
            <a:ext cx="787115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140" name="Circle"/>
          <p:cNvSpPr/>
          <p:nvPr/>
        </p:nvSpPr>
        <p:spPr>
          <a:xfrm>
            <a:off x="3018172" y="3150463"/>
            <a:ext cx="787115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141" name="Circle"/>
          <p:cNvSpPr/>
          <p:nvPr/>
        </p:nvSpPr>
        <p:spPr>
          <a:xfrm>
            <a:off x="3018172" y="2290733"/>
            <a:ext cx="787115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142" name="Circle"/>
          <p:cNvSpPr/>
          <p:nvPr/>
        </p:nvSpPr>
        <p:spPr>
          <a:xfrm>
            <a:off x="3827555" y="3150463"/>
            <a:ext cx="787116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143" name="Circle"/>
          <p:cNvSpPr/>
          <p:nvPr/>
        </p:nvSpPr>
        <p:spPr>
          <a:xfrm>
            <a:off x="1352866" y="3150463"/>
            <a:ext cx="787116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147" name="Rounded Rectangle"/>
          <p:cNvSpPr/>
          <p:nvPr/>
        </p:nvSpPr>
        <p:spPr>
          <a:xfrm>
            <a:off x="1233512" y="1320616"/>
            <a:ext cx="1025825" cy="4447612"/>
          </a:xfrm>
          <a:prstGeom prst="roundRect">
            <a:avLst>
              <a:gd name="adj" fmla="val 13370"/>
            </a:avLst>
          </a:prstGeom>
          <a:ln w="114300">
            <a:solidFill>
              <a:srgbClr val="4F81BD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</p:spTree>
    <p:extLst>
      <p:ext uri="{BB962C8B-B14F-4D97-AF65-F5344CB8AC3E}">
        <p14:creationId xmlns:p14="http://schemas.microsoft.com/office/powerpoint/2010/main" val="7464135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 advAuto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When playing with a single card, your Bingo can have one of 7 shapes:…"/>
          <p:cNvSpPr txBox="1"/>
          <p:nvPr/>
        </p:nvSpPr>
        <p:spPr>
          <a:xfrm>
            <a:off x="202301" y="1617663"/>
            <a:ext cx="9144001" cy="1626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l">
              <a:defRPr sz="6400"/>
            </a:pPr>
            <a:r>
              <a:rPr sz="2800" dirty="0"/>
              <a:t>When playing with a single card, your Bingo can have one of 7 shapes: </a:t>
            </a:r>
          </a:p>
          <a:p>
            <a:pPr>
              <a:defRPr sz="6400"/>
            </a:pPr>
            <a:r>
              <a:rPr sz="4500" dirty="0"/>
              <a:t>H, V, D, HV, HD, VD, HVD</a:t>
            </a:r>
          </a:p>
        </p:txBody>
      </p:sp>
    </p:spTree>
    <p:extLst>
      <p:ext uri="{BB962C8B-B14F-4D97-AF65-F5344CB8AC3E}">
        <p14:creationId xmlns:p14="http://schemas.microsoft.com/office/powerpoint/2010/main" val="255018066"/>
      </p:ext>
    </p:extLst>
  </p:cSld>
  <p:clrMapOvr>
    <a:masterClrMapping/>
  </p:clrMapOvr>
  <p:transition spd="slow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roup"/>
          <p:cNvGrpSpPr/>
          <p:nvPr/>
        </p:nvGrpSpPr>
        <p:grpSpPr>
          <a:xfrm>
            <a:off x="1745835" y="452633"/>
            <a:ext cx="5059765" cy="5059765"/>
            <a:chOff x="0" y="0"/>
            <a:chExt cx="7196108" cy="7196108"/>
          </a:xfrm>
        </p:grpSpPr>
        <p:pic>
          <p:nvPicPr>
            <p:cNvPr id="151" name="Image" descr="Image"/>
            <p:cNvPicPr>
              <a:picLocks noChangeAspect="1"/>
            </p:cNvPicPr>
            <p:nvPr/>
          </p:nvPicPr>
          <p:blipFill>
            <a:blip r:embed="rId2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7196109" cy="71961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2" name="Rectangle"/>
            <p:cNvSpPr/>
            <p:nvPr/>
          </p:nvSpPr>
          <p:spPr>
            <a:xfrm>
              <a:off x="1160606" y="6672492"/>
              <a:ext cx="4874897" cy="519384"/>
            </a:xfrm>
            <a:prstGeom prst="rect">
              <a:avLst/>
            </a:prstGeom>
            <a:blipFill rotWithShape="1">
              <a:blip r:embed="rId3">
                <a:grayscl/>
              </a:blip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12"/>
            </a:p>
          </p:txBody>
        </p:sp>
      </p:grpSp>
      <p:sp>
        <p:nvSpPr>
          <p:cNvPr id="154" name="Circle"/>
          <p:cNvSpPr/>
          <p:nvPr/>
        </p:nvSpPr>
        <p:spPr>
          <a:xfrm>
            <a:off x="3882159" y="2703979"/>
            <a:ext cx="787116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155" name="Circle"/>
          <p:cNvSpPr/>
          <p:nvPr/>
        </p:nvSpPr>
        <p:spPr>
          <a:xfrm>
            <a:off x="2240124" y="2703979"/>
            <a:ext cx="787115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156" name="Circle"/>
          <p:cNvSpPr/>
          <p:nvPr/>
        </p:nvSpPr>
        <p:spPr>
          <a:xfrm>
            <a:off x="4714812" y="4306588"/>
            <a:ext cx="787116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157" name="Circle"/>
          <p:cNvSpPr/>
          <p:nvPr/>
        </p:nvSpPr>
        <p:spPr>
          <a:xfrm>
            <a:off x="4714812" y="2703979"/>
            <a:ext cx="787116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158" name="Circle"/>
          <p:cNvSpPr/>
          <p:nvPr/>
        </p:nvSpPr>
        <p:spPr>
          <a:xfrm>
            <a:off x="4714812" y="1844249"/>
            <a:ext cx="787116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159" name="Circle"/>
          <p:cNvSpPr/>
          <p:nvPr/>
        </p:nvSpPr>
        <p:spPr>
          <a:xfrm>
            <a:off x="5524195" y="2703979"/>
            <a:ext cx="787116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160" name="Circle"/>
          <p:cNvSpPr/>
          <p:nvPr/>
        </p:nvSpPr>
        <p:spPr>
          <a:xfrm>
            <a:off x="3049508" y="2703979"/>
            <a:ext cx="787115" cy="787918"/>
          </a:xfrm>
          <a:prstGeom prst="ellipse">
            <a:avLst/>
          </a:prstGeom>
          <a:solidFill>
            <a:srgbClr val="F96A1B">
              <a:alpha val="75697"/>
            </a:srgbClr>
          </a:solidFill>
          <a:ln w="25400">
            <a:solidFill>
              <a:srgbClr val="000000">
                <a:alpha val="75697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161" name="Rounded Rectangle"/>
          <p:cNvSpPr/>
          <p:nvPr/>
        </p:nvSpPr>
        <p:spPr>
          <a:xfrm>
            <a:off x="1885993" y="2651453"/>
            <a:ext cx="4779449" cy="892969"/>
          </a:xfrm>
          <a:prstGeom prst="roundRect">
            <a:avLst>
              <a:gd name="adj" fmla="val 15000"/>
            </a:avLst>
          </a:prstGeom>
          <a:ln w="114300">
            <a:solidFill>
              <a:srgbClr val="4F81BD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12"/>
          </a:p>
        </p:txBody>
      </p:sp>
      <p:sp>
        <p:nvSpPr>
          <p:cNvPr id="162" name="H: Horizontal Bingo"/>
          <p:cNvSpPr txBox="1"/>
          <p:nvPr/>
        </p:nvSpPr>
        <p:spPr>
          <a:xfrm>
            <a:off x="0" y="5790942"/>
            <a:ext cx="9144001" cy="764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6400"/>
            </a:lvl1pPr>
          </a:lstStyle>
          <a:p>
            <a:pPr algn="ctr"/>
            <a:r>
              <a:rPr sz="4500" dirty="0"/>
              <a:t>H: Horizontal Bingo</a:t>
            </a:r>
          </a:p>
        </p:txBody>
      </p:sp>
    </p:spTree>
    <p:extLst>
      <p:ext uri="{BB962C8B-B14F-4D97-AF65-F5344CB8AC3E}">
        <p14:creationId xmlns:p14="http://schemas.microsoft.com/office/powerpoint/2010/main" val="1858759497"/>
      </p:ext>
    </p:extLst>
  </p:cSld>
  <p:clrMapOvr>
    <a:masterClrMapping/>
  </p:clrMapOvr>
  <p:transition spd="slow"/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4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49441</TotalTime>
  <Words>5648</Words>
  <Application>Microsoft Macintosh PowerPoint</Application>
  <PresentationFormat>On-screen Show (4:3)</PresentationFormat>
  <Paragraphs>1561</Paragraphs>
  <Slides>146</Slides>
  <Notes>0</Notes>
  <HiddenSlides>8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146</vt:i4>
      </vt:variant>
    </vt:vector>
  </HeadingPairs>
  <TitlesOfParts>
    <vt:vector size="157" baseType="lpstr">
      <vt:lpstr>American Typewriter</vt:lpstr>
      <vt:lpstr>Arial</vt:lpstr>
      <vt:lpstr>Calibri</vt:lpstr>
      <vt:lpstr>Cambria</vt:lpstr>
      <vt:lpstr>Cambria Math</vt:lpstr>
      <vt:lpstr>Franklin Gothic Book</vt:lpstr>
      <vt:lpstr>Franklin Gothic Medium</vt:lpstr>
      <vt:lpstr>Wingdings</vt:lpstr>
      <vt:lpstr>Office Theme</vt:lpstr>
      <vt:lpstr>Office Theme</vt:lpstr>
      <vt:lpstr>Angles</vt:lpstr>
      <vt:lpstr>Scams, Hustles, and Other “Fair” Games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Rock Paper Scissors</vt:lpstr>
      <vt:lpstr>Rock, Paper, Scissors, Lizard, Spock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Harvey Mudd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3: Multiplication and Squaring</dc:title>
  <dc:creator>Dept. of Mathematics</dc:creator>
  <cp:lastModifiedBy>Art Benjamin</cp:lastModifiedBy>
  <cp:revision>407</cp:revision>
  <cp:lastPrinted>2019-07-22T21:33:55Z</cp:lastPrinted>
  <dcterms:created xsi:type="dcterms:W3CDTF">2012-10-09T05:51:01Z</dcterms:created>
  <dcterms:modified xsi:type="dcterms:W3CDTF">2024-07-16T16:55:10Z</dcterms:modified>
</cp:coreProperties>
</file>