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8" r:id="rId42"/>
    <p:sldId id="296" r:id="rId43"/>
    <p:sldId id="299" r:id="rId44"/>
    <p:sldId id="297" r:id="rId45"/>
    <p:sldId id="300" r:id="rId46"/>
    <p:sldId id="301" r:id="rId47"/>
    <p:sldId id="302" r:id="rId48"/>
    <p:sldId id="305" r:id="rId49"/>
    <p:sldId id="306" r:id="rId50"/>
    <p:sldId id="303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40" r:id="rId63"/>
    <p:sldId id="341" r:id="rId64"/>
    <p:sldId id="318" r:id="rId65"/>
    <p:sldId id="319" r:id="rId66"/>
    <p:sldId id="320" r:id="rId67"/>
    <p:sldId id="321" r:id="rId68"/>
    <p:sldId id="322" r:id="rId69"/>
    <p:sldId id="323" r:id="rId70"/>
    <p:sldId id="336" r:id="rId71"/>
    <p:sldId id="324" r:id="rId72"/>
    <p:sldId id="325" r:id="rId73"/>
    <p:sldId id="326" r:id="rId74"/>
    <p:sldId id="342" r:id="rId75"/>
    <p:sldId id="343" r:id="rId76"/>
    <p:sldId id="344" r:id="rId77"/>
    <p:sldId id="345" r:id="rId78"/>
    <p:sldId id="347" r:id="rId79"/>
    <p:sldId id="346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334" r:id="rId97"/>
    <p:sldId id="335" r:id="rId98"/>
    <p:sldId id="339" r:id="rId99"/>
    <p:sldId id="337" r:id="rId10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D44C2-DBC3-4EA2-9C16-16BD4FECFCC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BC6B7-9241-4426-9AD2-F72F1B84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F2C50-2B02-4D38-B5D2-4E5F099A8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FEB36-F169-4702-AF73-3BF567538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A6377-D46F-4440-843D-DDDEBCF1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94D5-3EC3-4DBF-8B81-570D96B3B8F4}" type="datetime1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476F5-C54C-4D10-A5AF-BC34F9D2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6D799-F160-4D8C-968F-D6141C508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EAD2-403D-45E2-B631-DB548D57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E8FA7-8058-4D7E-9445-C9F2C3385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5FBB9-2BFD-4B1E-BD53-D9FC1A8F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BA7A-C7F6-4767-A1E4-8C6C69B1C5D3}" type="datetime1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49A59-C2AC-4EAC-854D-CB74A185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0E3B4-3808-44A6-9C71-78FCFC8F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7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AB00D2-5E91-4C20-A31C-20EDCDB5F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EA795-38C9-4E63-9E4B-1309B5B99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03DD2-B12B-4FE6-B737-1E0042FE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31D6-07DF-4D7F-8E9F-1D0649262E66}" type="datetime1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6F5F-8D02-49B7-B8C5-D85F545A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DDB02-7646-4CFC-A2D9-A56D4178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0F0D-1AAB-4DB7-B8C0-FBA8ED4A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7AB9D-4120-47DA-88A7-296F66A9C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4BE9C-B5D2-427E-8264-E14A18DB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4588-F606-4098-AEFD-9E453E2DCE3B}" type="datetime1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4A8F0-22F5-461A-BFE5-CD8D349FA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F7456-316C-4A03-9F27-081C2956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7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02FF1-EFC2-498A-A76F-D33B8287D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778DA-6B00-47AA-B02B-95776E34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E035C-1591-499C-A91B-AD9FF9BF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6201-6AB4-4B3B-A11D-3813F80B75E9}" type="datetime1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43197-3E9B-41F8-8E86-3D837384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74A73-0A55-4BAA-8ED2-51C8A6E7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2210-FB3D-4C54-8A74-B6A79D60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E9DC9-8F24-44E6-80C5-D54957673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41793-0642-4F28-8D4E-2AA518177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93101-6609-47AC-B01E-6EC078BB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32F3-76C2-418F-A7FD-71139CC8896F}" type="datetime1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ACEFE-5A5C-4D4C-BFF7-49CA9266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F2155-B9FD-4EFB-A4F9-91659145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2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E0DD-903C-4EC3-BC3D-8496946A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FEC6E-9BFC-4002-A159-68D0D9510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74ACE-7341-4851-8CAD-A10855D2A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062CE-B4EF-4EB9-8306-41501D22C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2916C9-4BDA-4A34-8E3E-4B3FF94DF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2CCA5A-1747-4779-95A9-3C41B2D1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2772-AC4F-4C1F-8F7C-E1C718215903}" type="datetime1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3E5E10-7092-41F3-96F6-AE0274007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768B5-0319-4B2B-8740-139CB94C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3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CBF6-B0BD-4EA4-B48F-249A6710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06F51-FE38-409F-8D93-EA5DF6EE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06BC-346C-47E2-92C0-0DFC4A8A2C81}" type="datetime1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6C3D6-9D57-4736-A036-4D0E85DE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99E54-778B-41E7-BA7D-E0339757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5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B0CD6-1385-4C29-9B07-06490E4C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931-DB6C-414A-95BE-398E90274746}" type="datetime1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87AA4-A96F-4420-A0B9-B564DF43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BBD33-222B-4DDF-A0E7-F25DBAA5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2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5981-16B1-4A27-9E00-525B91D4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21E27-6B2C-44EA-8831-D32ACB57B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DFBD2-3722-4803-ADA6-D3867E161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70C81-465E-4849-8DC1-F179C976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D2AF-1864-4405-A026-0B9A31481F26}" type="datetime1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E25C2-0A56-4C71-B2D5-9945C5DC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6C007-65C3-469F-B931-C9DA0EE7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4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7C6A-34C5-4E63-85AA-ABBEC6D3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24BC2-F5B3-4223-92C9-4FF437E1E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49B91-B44F-468E-A6D5-5982BC405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6A040-04C5-4CDA-BCD0-9D557ABB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2FC7-77DB-4758-A1B5-3BBAD6287BC0}" type="datetime1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B3963-AF9C-4F90-877E-F034BC01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42D68-E439-4687-89C4-9A439683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23B965-165F-42A9-BDF3-7D655445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978CF-51F4-4958-95A3-4F055C4A7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26AAF-2D22-473D-A84D-2BCCFAD93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A107-377A-4FD6-8C41-0204EB88B439}" type="datetime1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1E1E3-2EAC-4CB5-AB12-793219750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D36F4-7462-4599-AF26-C7ED22275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C3D15-41C5-4058-961B-1C9A931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8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sFixqGFNRc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288A89-DF29-4B0C-8C42-80DB2A42D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1" y="0"/>
            <a:ext cx="11558725" cy="655115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8CD97-4839-4C6B-9B95-89CEF0A6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35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D0CC-ECA1-477B-9F12-61CDEDA3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52" y="431353"/>
            <a:ext cx="10515600" cy="100682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Expanding (x + y)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AED39-5B2C-4659-95C5-F51486384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951" y="1526960"/>
            <a:ext cx="5426908" cy="4899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(x + y)</a:t>
            </a:r>
            <a:r>
              <a:rPr lang="en-US" baseline="30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 = 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(x + y)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 = 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x +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(x + y)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=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x</a:t>
            </a:r>
            <a:r>
              <a:rPr lang="en-US" baseline="30000" dirty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x y +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(x + y)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 =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x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y +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x y</a:t>
            </a:r>
            <a:r>
              <a:rPr lang="en-US" baseline="30000" dirty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y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This is the start of Pascal’s Triangle…..</a:t>
            </a:r>
          </a:p>
          <a:p>
            <a:r>
              <a:rPr lang="en-US" dirty="0">
                <a:solidFill>
                  <a:schemeClr val="tx1"/>
                </a:solidFill>
              </a:rPr>
              <a:t>We re-write it in triangular form….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54AE0-88D7-4726-AD22-DCA6C5A5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B2291-2717-4711-AD6E-0BD20DA88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962" y="1634687"/>
            <a:ext cx="4073386" cy="403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6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D0CC-ECA1-477B-9F12-61CDEDA3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52" y="431353"/>
            <a:ext cx="10515600" cy="100682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Expanding (x + y)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AED39-5B2C-4659-95C5-F51486384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951" y="1526960"/>
            <a:ext cx="5426908" cy="4899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(x + y)</a:t>
            </a:r>
            <a:r>
              <a:rPr lang="en-US" baseline="30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 = 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(x + y)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 = 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x +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(x + y)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=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x</a:t>
            </a:r>
            <a:r>
              <a:rPr lang="en-US" baseline="30000" dirty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x y +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(x + y)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 =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x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y +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x y</a:t>
            </a:r>
            <a:r>
              <a:rPr lang="en-US" baseline="30000" dirty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y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 can keep going and get more and more rows…..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54AE0-88D7-4726-AD22-DCA6C5A5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0A2D28-5E73-4617-8C8A-AD234838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478" y="1438182"/>
            <a:ext cx="5391322" cy="460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0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9CF75-DD31-4C5E-B701-4952F6D9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A549B-64DF-4C69-A99E-08BB9DD85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42" y="1367173"/>
            <a:ext cx="10217457" cy="4247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C421CC-9930-4114-8682-A3FB08BB7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842" y="3854656"/>
            <a:ext cx="2270957" cy="640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A1EB52-4E1B-42FB-AD8D-87C314050C63}"/>
              </a:ext>
            </a:extLst>
          </p:cNvPr>
          <p:cNvSpPr txBox="1"/>
          <p:nvPr/>
        </p:nvSpPr>
        <p:spPr>
          <a:xfrm>
            <a:off x="266330" y="168676"/>
            <a:ext cx="1130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is the Pascal Relation true? Each number is the sum of what is immediately above to the right and to the left.</a:t>
            </a:r>
          </a:p>
        </p:txBody>
      </p:sp>
    </p:spTree>
    <p:extLst>
      <p:ext uri="{BB962C8B-B14F-4D97-AF65-F5344CB8AC3E}">
        <p14:creationId xmlns:p14="http://schemas.microsoft.com/office/powerpoint/2010/main" val="3418798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3A035A-21EC-46C0-B380-97262B0A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A16D7-BA2B-499F-BE12-1B44D8B80992}"/>
              </a:ext>
            </a:extLst>
          </p:cNvPr>
          <p:cNvSpPr txBox="1"/>
          <p:nvPr/>
        </p:nvSpPr>
        <p:spPr>
          <a:xfrm>
            <a:off x="150920" y="221942"/>
            <a:ext cx="11878323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Sketch of the proof:</a:t>
            </a:r>
            <a:br>
              <a:rPr lang="en-US" dirty="0"/>
            </a:br>
            <a:br>
              <a:rPr lang="en-US" dirty="0"/>
            </a:br>
            <a:r>
              <a:rPr lang="en-US" sz="2100" dirty="0"/>
              <a:t>Assume we know one row, say</a:t>
            </a:r>
            <a:br>
              <a:rPr lang="en-US" sz="2100" dirty="0"/>
            </a:br>
            <a:r>
              <a:rPr lang="en-US" sz="2100" dirty="0"/>
              <a:t>(</a:t>
            </a:r>
            <a:r>
              <a:rPr lang="en-US" sz="2100" dirty="0" err="1"/>
              <a:t>x+y</a:t>
            </a:r>
            <a:r>
              <a:rPr lang="en-US" sz="2100" dirty="0"/>
              <a:t>)</a:t>
            </a:r>
            <a:r>
              <a:rPr lang="en-US" sz="2100" baseline="30000" dirty="0"/>
              <a:t>5 </a:t>
            </a:r>
            <a:r>
              <a:rPr lang="en-US" sz="2100" dirty="0"/>
              <a:t>= x</a:t>
            </a:r>
            <a:r>
              <a:rPr lang="en-US" sz="2100" baseline="30000" dirty="0"/>
              <a:t>5</a:t>
            </a:r>
            <a:r>
              <a:rPr lang="en-US" sz="2100" dirty="0"/>
              <a:t> + 5 x</a:t>
            </a:r>
            <a:r>
              <a:rPr lang="en-US" sz="2100" baseline="30000" dirty="0"/>
              <a:t>4 </a:t>
            </a:r>
            <a:r>
              <a:rPr lang="en-US" sz="2100" dirty="0"/>
              <a:t>y + 10 x</a:t>
            </a:r>
            <a:r>
              <a:rPr lang="en-US" sz="2100" baseline="30000" dirty="0"/>
              <a:t>3</a:t>
            </a:r>
            <a:r>
              <a:rPr lang="en-US" sz="2100" dirty="0"/>
              <a:t> y</a:t>
            </a:r>
            <a:r>
              <a:rPr lang="en-US" sz="2100" baseline="30000" dirty="0"/>
              <a:t>2 </a:t>
            </a:r>
            <a:r>
              <a:rPr lang="en-US" sz="2100" dirty="0"/>
              <a:t>+ 10 x</a:t>
            </a:r>
            <a:r>
              <a:rPr lang="en-US" sz="2100" baseline="30000" dirty="0"/>
              <a:t>2</a:t>
            </a:r>
            <a:r>
              <a:rPr lang="en-US" sz="2100" dirty="0"/>
              <a:t> y</a:t>
            </a:r>
            <a:r>
              <a:rPr lang="en-US" sz="2100" baseline="30000" dirty="0"/>
              <a:t>3 </a:t>
            </a:r>
            <a:r>
              <a:rPr lang="en-US" sz="2100" dirty="0"/>
              <a:t>+ 5 x y</a:t>
            </a:r>
            <a:r>
              <a:rPr lang="en-US" sz="2100" baseline="30000" dirty="0"/>
              <a:t>4</a:t>
            </a:r>
            <a:r>
              <a:rPr lang="en-US" sz="2100" dirty="0"/>
              <a:t> + y</a:t>
            </a:r>
            <a:r>
              <a:rPr lang="en-US" sz="2100" baseline="30000" dirty="0"/>
              <a:t>5</a:t>
            </a:r>
            <a:r>
              <a:rPr lang="en-US" sz="2100" dirty="0"/>
              <a:t>.</a:t>
            </a:r>
          </a:p>
          <a:p>
            <a:endParaRPr lang="en-US" sz="2100" dirty="0"/>
          </a:p>
          <a:p>
            <a:r>
              <a:rPr lang="en-US" sz="2100" dirty="0"/>
              <a:t>Then</a:t>
            </a:r>
          </a:p>
          <a:p>
            <a:r>
              <a:rPr lang="en-US" sz="2100" dirty="0"/>
              <a:t>(</a:t>
            </a:r>
            <a:r>
              <a:rPr lang="en-US" sz="2100" dirty="0" err="1"/>
              <a:t>x+y</a:t>
            </a:r>
            <a:r>
              <a:rPr lang="en-US" sz="2100" dirty="0"/>
              <a:t>)</a:t>
            </a:r>
            <a:r>
              <a:rPr lang="en-US" sz="2100" baseline="30000" dirty="0"/>
              <a:t>6</a:t>
            </a:r>
            <a:r>
              <a:rPr lang="en-US" sz="2100" dirty="0"/>
              <a:t> 	=  (</a:t>
            </a:r>
            <a:r>
              <a:rPr lang="en-US" sz="2100" dirty="0" err="1"/>
              <a:t>x+y</a:t>
            </a:r>
            <a:r>
              <a:rPr lang="en-US" sz="2100" dirty="0"/>
              <a:t>) (</a:t>
            </a:r>
            <a:r>
              <a:rPr lang="en-US" sz="2100" dirty="0" err="1"/>
              <a:t>x+y</a:t>
            </a:r>
            <a:r>
              <a:rPr lang="en-US" sz="2100" dirty="0"/>
              <a:t>)</a:t>
            </a:r>
            <a:r>
              <a:rPr lang="en-US" sz="2100" baseline="30000" dirty="0"/>
              <a:t>5</a:t>
            </a:r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	=  x (</a:t>
            </a:r>
            <a:r>
              <a:rPr lang="en-US" sz="2100" dirty="0" err="1"/>
              <a:t>x+y</a:t>
            </a:r>
            <a:r>
              <a:rPr lang="en-US" sz="2100" dirty="0"/>
              <a:t>)</a:t>
            </a:r>
            <a:r>
              <a:rPr lang="en-US" sz="2100" baseline="30000" dirty="0"/>
              <a:t>5 </a:t>
            </a:r>
            <a:r>
              <a:rPr lang="en-US" sz="2100" dirty="0"/>
              <a:t>+ y (</a:t>
            </a:r>
            <a:r>
              <a:rPr lang="en-US" sz="2100" dirty="0" err="1"/>
              <a:t>x+y</a:t>
            </a:r>
            <a:r>
              <a:rPr lang="en-US" sz="2100" dirty="0"/>
              <a:t>)</a:t>
            </a:r>
            <a:r>
              <a:rPr lang="en-US" sz="2100" baseline="30000" dirty="0"/>
              <a:t>5</a:t>
            </a:r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	= x (x</a:t>
            </a:r>
            <a:r>
              <a:rPr lang="en-US" sz="2100" baseline="30000" dirty="0"/>
              <a:t>5</a:t>
            </a:r>
            <a:r>
              <a:rPr lang="en-US" sz="2100" dirty="0"/>
              <a:t> + 5 x</a:t>
            </a:r>
            <a:r>
              <a:rPr lang="en-US" sz="2100" baseline="30000" dirty="0"/>
              <a:t>4 </a:t>
            </a:r>
            <a:r>
              <a:rPr lang="en-US" sz="2100" dirty="0"/>
              <a:t>y + 10 x</a:t>
            </a:r>
            <a:r>
              <a:rPr lang="en-US" sz="2100" baseline="30000" dirty="0"/>
              <a:t>3</a:t>
            </a:r>
            <a:r>
              <a:rPr lang="en-US" sz="2100" dirty="0"/>
              <a:t> y</a:t>
            </a:r>
            <a:r>
              <a:rPr lang="en-US" sz="2100" baseline="30000" dirty="0"/>
              <a:t>2 </a:t>
            </a:r>
            <a:r>
              <a:rPr lang="en-US" sz="2100" dirty="0"/>
              <a:t>+ 10 x</a:t>
            </a:r>
            <a:r>
              <a:rPr lang="en-US" sz="2100" baseline="30000" dirty="0"/>
              <a:t>2</a:t>
            </a:r>
            <a:r>
              <a:rPr lang="en-US" sz="2100" dirty="0"/>
              <a:t> y</a:t>
            </a:r>
            <a:r>
              <a:rPr lang="en-US" sz="2100" baseline="30000" dirty="0"/>
              <a:t>3 </a:t>
            </a:r>
            <a:r>
              <a:rPr lang="en-US" sz="2100" dirty="0"/>
              <a:t>+ 5 x y</a:t>
            </a:r>
            <a:r>
              <a:rPr lang="en-US" sz="2100" baseline="30000" dirty="0"/>
              <a:t>4</a:t>
            </a:r>
            <a:r>
              <a:rPr lang="en-US" sz="2100" dirty="0"/>
              <a:t> + y</a:t>
            </a:r>
            <a:r>
              <a:rPr lang="en-US" sz="2100" baseline="30000" dirty="0"/>
              <a:t>5</a:t>
            </a:r>
            <a:r>
              <a:rPr lang="en-US" sz="2100" dirty="0"/>
              <a:t>) + y (x</a:t>
            </a:r>
            <a:r>
              <a:rPr lang="en-US" sz="2100" baseline="30000" dirty="0"/>
              <a:t>5</a:t>
            </a:r>
            <a:r>
              <a:rPr lang="en-US" sz="2100" dirty="0"/>
              <a:t> + 5 x</a:t>
            </a:r>
            <a:r>
              <a:rPr lang="en-US" sz="2100" baseline="30000" dirty="0"/>
              <a:t>4 </a:t>
            </a:r>
            <a:r>
              <a:rPr lang="en-US" sz="2100" dirty="0"/>
              <a:t>y + 10 x</a:t>
            </a:r>
            <a:r>
              <a:rPr lang="en-US" sz="2100" baseline="30000" dirty="0"/>
              <a:t>3</a:t>
            </a:r>
            <a:r>
              <a:rPr lang="en-US" sz="2100" dirty="0"/>
              <a:t> y</a:t>
            </a:r>
            <a:r>
              <a:rPr lang="en-US" sz="2100" baseline="30000" dirty="0"/>
              <a:t>2 </a:t>
            </a:r>
            <a:r>
              <a:rPr lang="en-US" sz="2100" dirty="0"/>
              <a:t>+ 10 x</a:t>
            </a:r>
            <a:r>
              <a:rPr lang="en-US" sz="2100" baseline="30000" dirty="0"/>
              <a:t>2</a:t>
            </a:r>
            <a:r>
              <a:rPr lang="en-US" sz="2100" dirty="0"/>
              <a:t> y</a:t>
            </a:r>
            <a:r>
              <a:rPr lang="en-US" sz="2100" baseline="30000" dirty="0"/>
              <a:t>3 </a:t>
            </a:r>
            <a:r>
              <a:rPr lang="en-US" sz="2100" dirty="0"/>
              <a:t>+ 5 x y</a:t>
            </a:r>
            <a:r>
              <a:rPr lang="en-US" sz="2100" baseline="30000" dirty="0"/>
              <a:t>4</a:t>
            </a:r>
            <a:r>
              <a:rPr lang="en-US" sz="2100" dirty="0"/>
              <a:t> + y</a:t>
            </a:r>
            <a:r>
              <a:rPr lang="en-US" sz="2100" baseline="30000" dirty="0"/>
              <a:t>5</a:t>
            </a:r>
            <a:r>
              <a:rPr lang="en-US" sz="2100" dirty="0"/>
              <a:t>)</a:t>
            </a:r>
          </a:p>
          <a:p>
            <a:endParaRPr lang="en-US" sz="2100" dirty="0"/>
          </a:p>
          <a:p>
            <a:r>
              <a:rPr lang="en-US" sz="2100" dirty="0"/>
              <a:t>	= (x</a:t>
            </a:r>
            <a:r>
              <a:rPr lang="en-US" sz="2100" baseline="30000" dirty="0"/>
              <a:t>6</a:t>
            </a:r>
            <a:r>
              <a:rPr lang="en-US" sz="2100" dirty="0"/>
              <a:t> + 5 x</a:t>
            </a:r>
            <a:r>
              <a:rPr lang="en-US" sz="2100" baseline="30000" dirty="0"/>
              <a:t>5 </a:t>
            </a:r>
            <a:r>
              <a:rPr lang="en-US" sz="2100" dirty="0"/>
              <a:t>y + 10 x</a:t>
            </a:r>
            <a:r>
              <a:rPr lang="en-US" sz="2100" baseline="30000" dirty="0"/>
              <a:t>4</a:t>
            </a:r>
            <a:r>
              <a:rPr lang="en-US" sz="2100" dirty="0"/>
              <a:t> y</a:t>
            </a:r>
            <a:r>
              <a:rPr lang="en-US" sz="2100" baseline="30000" dirty="0"/>
              <a:t>2 </a:t>
            </a:r>
            <a:r>
              <a:rPr lang="en-US" sz="2100" dirty="0"/>
              <a:t>+ 10 x</a:t>
            </a:r>
            <a:r>
              <a:rPr lang="en-US" sz="2100" baseline="30000" dirty="0"/>
              <a:t>3</a:t>
            </a:r>
            <a:r>
              <a:rPr lang="en-US" sz="2100" dirty="0"/>
              <a:t> y</a:t>
            </a:r>
            <a:r>
              <a:rPr lang="en-US" sz="2100" baseline="30000" dirty="0"/>
              <a:t>3 </a:t>
            </a:r>
            <a:r>
              <a:rPr lang="en-US" sz="2100" dirty="0"/>
              <a:t>+ 5 x</a:t>
            </a:r>
            <a:r>
              <a:rPr lang="en-US" sz="2100" baseline="30000" dirty="0"/>
              <a:t>2</a:t>
            </a:r>
            <a:r>
              <a:rPr lang="en-US" sz="2100" dirty="0"/>
              <a:t> y</a:t>
            </a:r>
            <a:r>
              <a:rPr lang="en-US" sz="2100" baseline="30000" dirty="0"/>
              <a:t>4</a:t>
            </a:r>
            <a:r>
              <a:rPr lang="en-US" sz="2100" dirty="0"/>
              <a:t> + x y</a:t>
            </a:r>
            <a:r>
              <a:rPr lang="en-US" sz="2100" baseline="30000" dirty="0"/>
              <a:t>5</a:t>
            </a:r>
            <a:r>
              <a:rPr lang="en-US" sz="2100" dirty="0"/>
              <a:t>) + (x</a:t>
            </a:r>
            <a:r>
              <a:rPr lang="en-US" sz="2100" baseline="30000" dirty="0"/>
              <a:t>5</a:t>
            </a:r>
            <a:r>
              <a:rPr lang="en-US" sz="2100" dirty="0"/>
              <a:t> y + 5 x</a:t>
            </a:r>
            <a:r>
              <a:rPr lang="en-US" sz="2100" baseline="30000" dirty="0"/>
              <a:t>4 </a:t>
            </a:r>
            <a:r>
              <a:rPr lang="en-US" sz="2100" dirty="0"/>
              <a:t>y</a:t>
            </a:r>
            <a:r>
              <a:rPr lang="en-US" sz="2100" baseline="30000" dirty="0"/>
              <a:t>2</a:t>
            </a:r>
            <a:r>
              <a:rPr lang="en-US" sz="2100" dirty="0"/>
              <a:t> + 10 x</a:t>
            </a:r>
            <a:r>
              <a:rPr lang="en-US" sz="2100" baseline="30000" dirty="0"/>
              <a:t>3</a:t>
            </a:r>
            <a:r>
              <a:rPr lang="en-US" sz="2100" dirty="0"/>
              <a:t> y</a:t>
            </a:r>
            <a:r>
              <a:rPr lang="en-US" sz="2100" baseline="30000" dirty="0"/>
              <a:t>3 </a:t>
            </a:r>
            <a:r>
              <a:rPr lang="en-US" sz="2100" dirty="0"/>
              <a:t>+ 10 x</a:t>
            </a:r>
            <a:r>
              <a:rPr lang="en-US" sz="2100" baseline="30000" dirty="0"/>
              <a:t>2</a:t>
            </a:r>
            <a:r>
              <a:rPr lang="en-US" sz="2100" dirty="0"/>
              <a:t> y</a:t>
            </a:r>
            <a:r>
              <a:rPr lang="en-US" sz="2100" baseline="30000" dirty="0"/>
              <a:t>4 </a:t>
            </a:r>
            <a:r>
              <a:rPr lang="en-US" sz="2100" dirty="0"/>
              <a:t>+ 5 x y</a:t>
            </a:r>
            <a:r>
              <a:rPr lang="en-US" sz="2100" baseline="30000" dirty="0"/>
              <a:t>5</a:t>
            </a:r>
            <a:r>
              <a:rPr lang="en-US" sz="2100" dirty="0"/>
              <a:t> + y</a:t>
            </a:r>
            <a:r>
              <a:rPr lang="en-US" sz="2100" baseline="30000" dirty="0"/>
              <a:t>6</a:t>
            </a:r>
            <a:r>
              <a:rPr lang="en-US" sz="2100" dirty="0"/>
              <a:t>)</a:t>
            </a:r>
          </a:p>
          <a:p>
            <a:endParaRPr lang="en-US" sz="2100" dirty="0"/>
          </a:p>
          <a:p>
            <a:r>
              <a:rPr lang="en-US" sz="2100" dirty="0"/>
              <a:t>	=     x</a:t>
            </a:r>
            <a:r>
              <a:rPr lang="en-US" sz="2100" baseline="30000" dirty="0"/>
              <a:t>6</a:t>
            </a:r>
            <a:r>
              <a:rPr lang="en-US" sz="2100" dirty="0"/>
              <a:t> + 5 x</a:t>
            </a:r>
            <a:r>
              <a:rPr lang="en-US" sz="2100" baseline="30000" dirty="0"/>
              <a:t>5 </a:t>
            </a:r>
            <a:r>
              <a:rPr lang="en-US" sz="2100" dirty="0"/>
              <a:t>y + 10 x</a:t>
            </a:r>
            <a:r>
              <a:rPr lang="en-US" sz="2100" baseline="30000" dirty="0"/>
              <a:t>4</a:t>
            </a:r>
            <a:r>
              <a:rPr lang="en-US" sz="2100" dirty="0"/>
              <a:t> y</a:t>
            </a:r>
            <a:r>
              <a:rPr lang="en-US" sz="2100" baseline="30000" dirty="0"/>
              <a:t>2 </a:t>
            </a:r>
            <a:r>
              <a:rPr lang="en-US" sz="2100" dirty="0"/>
              <a:t>+ 10 x</a:t>
            </a:r>
            <a:r>
              <a:rPr lang="en-US" sz="2100" baseline="30000" dirty="0"/>
              <a:t>3</a:t>
            </a:r>
            <a:r>
              <a:rPr lang="en-US" sz="2100" dirty="0"/>
              <a:t> y</a:t>
            </a:r>
            <a:r>
              <a:rPr lang="en-US" sz="2100" baseline="30000" dirty="0"/>
              <a:t>3  </a:t>
            </a:r>
            <a:r>
              <a:rPr lang="en-US" sz="2100" dirty="0"/>
              <a:t>+   5 x</a:t>
            </a:r>
            <a:r>
              <a:rPr lang="en-US" sz="2100" baseline="30000" dirty="0"/>
              <a:t>2</a:t>
            </a:r>
            <a:r>
              <a:rPr lang="en-US" sz="2100" dirty="0"/>
              <a:t> y</a:t>
            </a:r>
            <a:r>
              <a:rPr lang="en-US" sz="2100" baseline="30000" dirty="0"/>
              <a:t>4</a:t>
            </a:r>
            <a:r>
              <a:rPr lang="en-US" sz="2100" dirty="0"/>
              <a:t>  +    x y</a:t>
            </a:r>
            <a:r>
              <a:rPr lang="en-US" sz="2100" baseline="30000" dirty="0"/>
              <a:t>5</a:t>
            </a:r>
            <a:r>
              <a:rPr lang="en-US" sz="2100" dirty="0"/>
              <a:t> </a:t>
            </a:r>
          </a:p>
          <a:p>
            <a:r>
              <a:rPr lang="en-US" sz="2100" dirty="0"/>
              <a:t>	            +   x</a:t>
            </a:r>
            <a:r>
              <a:rPr lang="en-US" sz="2100" baseline="30000" dirty="0"/>
              <a:t>5</a:t>
            </a:r>
            <a:r>
              <a:rPr lang="en-US" sz="2100" dirty="0"/>
              <a:t> y +  5 x</a:t>
            </a:r>
            <a:r>
              <a:rPr lang="en-US" sz="2100" baseline="30000" dirty="0"/>
              <a:t>4 </a:t>
            </a:r>
            <a:r>
              <a:rPr lang="en-US" sz="2100" dirty="0"/>
              <a:t>y</a:t>
            </a:r>
            <a:r>
              <a:rPr lang="en-US" sz="2100" baseline="30000" dirty="0"/>
              <a:t>2</a:t>
            </a:r>
            <a:r>
              <a:rPr lang="en-US" sz="2100" dirty="0"/>
              <a:t>   + 10 x</a:t>
            </a:r>
            <a:r>
              <a:rPr lang="en-US" sz="2100" baseline="30000" dirty="0"/>
              <a:t>3</a:t>
            </a:r>
            <a:r>
              <a:rPr lang="en-US" sz="2100" dirty="0"/>
              <a:t> y</a:t>
            </a:r>
            <a:r>
              <a:rPr lang="en-US" sz="2100" baseline="30000" dirty="0"/>
              <a:t>3  </a:t>
            </a:r>
            <a:r>
              <a:rPr lang="en-US" sz="2100" dirty="0"/>
              <a:t>+ 10 x</a:t>
            </a:r>
            <a:r>
              <a:rPr lang="en-US" sz="2100" baseline="30000" dirty="0"/>
              <a:t>2</a:t>
            </a:r>
            <a:r>
              <a:rPr lang="en-US" sz="2100" dirty="0"/>
              <a:t> y</a:t>
            </a:r>
            <a:r>
              <a:rPr lang="en-US" sz="2100" baseline="30000" dirty="0"/>
              <a:t>4  </a:t>
            </a:r>
            <a:r>
              <a:rPr lang="en-US" sz="2100" dirty="0"/>
              <a:t>+ 5 x y</a:t>
            </a:r>
            <a:r>
              <a:rPr lang="en-US" sz="2100" baseline="30000" dirty="0"/>
              <a:t>5</a:t>
            </a:r>
            <a:r>
              <a:rPr lang="en-US" sz="2100" dirty="0"/>
              <a:t> + y</a:t>
            </a:r>
            <a:r>
              <a:rPr lang="en-US" sz="2100" baseline="30000" dirty="0"/>
              <a:t>6 </a:t>
            </a:r>
          </a:p>
          <a:p>
            <a:endParaRPr lang="en-US" sz="2100" baseline="30000" dirty="0"/>
          </a:p>
          <a:p>
            <a:r>
              <a:rPr lang="en-US" sz="2100" baseline="30000" dirty="0"/>
              <a:t>	</a:t>
            </a:r>
            <a:r>
              <a:rPr lang="en-US" sz="2100" dirty="0"/>
              <a:t>=     x</a:t>
            </a:r>
            <a:r>
              <a:rPr lang="en-US" sz="2100" baseline="30000" dirty="0"/>
              <a:t>6</a:t>
            </a:r>
            <a:r>
              <a:rPr lang="en-US" sz="2100" dirty="0"/>
              <a:t> + (5+1) x</a:t>
            </a:r>
            <a:r>
              <a:rPr lang="en-US" sz="2100" baseline="30000" dirty="0"/>
              <a:t>5 </a:t>
            </a:r>
            <a:r>
              <a:rPr lang="en-US" sz="2100" dirty="0"/>
              <a:t>y + (10+5) x</a:t>
            </a:r>
            <a:r>
              <a:rPr lang="en-US" sz="2100" baseline="30000" dirty="0"/>
              <a:t>4</a:t>
            </a:r>
            <a:r>
              <a:rPr lang="en-US" sz="2100" dirty="0"/>
              <a:t> y</a:t>
            </a:r>
            <a:r>
              <a:rPr lang="en-US" sz="2100" baseline="30000" dirty="0"/>
              <a:t>2 </a:t>
            </a:r>
            <a:r>
              <a:rPr lang="en-US" sz="2100" dirty="0"/>
              <a:t>+ (10+10) x</a:t>
            </a:r>
            <a:r>
              <a:rPr lang="en-US" sz="2100" baseline="30000" dirty="0"/>
              <a:t>3</a:t>
            </a:r>
            <a:r>
              <a:rPr lang="en-US" sz="2100" dirty="0"/>
              <a:t> y</a:t>
            </a:r>
            <a:r>
              <a:rPr lang="en-US" sz="2100" baseline="30000" dirty="0"/>
              <a:t>3  </a:t>
            </a:r>
            <a:r>
              <a:rPr lang="en-US" sz="2100" dirty="0"/>
              <a:t>+  (5+10) x</a:t>
            </a:r>
            <a:r>
              <a:rPr lang="en-US" sz="2100" baseline="30000" dirty="0"/>
              <a:t>2</a:t>
            </a:r>
            <a:r>
              <a:rPr lang="en-US" sz="2100" dirty="0"/>
              <a:t> y</a:t>
            </a:r>
            <a:r>
              <a:rPr lang="en-US" sz="2100" baseline="30000" dirty="0"/>
              <a:t>4</a:t>
            </a:r>
            <a:r>
              <a:rPr lang="en-US" sz="2100" dirty="0"/>
              <a:t>  + (1+5) x y</a:t>
            </a:r>
            <a:r>
              <a:rPr lang="en-US" sz="2100" baseline="30000" dirty="0"/>
              <a:t>5</a:t>
            </a:r>
            <a:r>
              <a:rPr lang="en-US" sz="2100" dirty="0"/>
              <a:t> + y</a:t>
            </a:r>
            <a:r>
              <a:rPr lang="en-US" sz="2100" baseline="30000" dirty="0"/>
              <a:t>6</a:t>
            </a:r>
            <a:r>
              <a:rPr lang="en-US" sz="2100" dirty="0"/>
              <a:t> </a:t>
            </a:r>
          </a:p>
          <a:p>
            <a:endParaRPr lang="en-US" sz="2100" dirty="0"/>
          </a:p>
          <a:p>
            <a:r>
              <a:rPr lang="en-US" sz="2100" baseline="30000" dirty="0"/>
              <a:t>	</a:t>
            </a:r>
            <a:r>
              <a:rPr lang="en-US" sz="2100" dirty="0"/>
              <a:t>=     x</a:t>
            </a:r>
            <a:r>
              <a:rPr lang="en-US" sz="2100" baseline="30000" dirty="0"/>
              <a:t>6</a:t>
            </a:r>
            <a:r>
              <a:rPr lang="en-US" sz="2100" dirty="0"/>
              <a:t> + 6 x</a:t>
            </a:r>
            <a:r>
              <a:rPr lang="en-US" sz="2100" baseline="30000" dirty="0"/>
              <a:t>5 </a:t>
            </a:r>
            <a:r>
              <a:rPr lang="en-US" sz="2100" dirty="0"/>
              <a:t>y + 15 x</a:t>
            </a:r>
            <a:r>
              <a:rPr lang="en-US" sz="2100" baseline="30000" dirty="0"/>
              <a:t>4</a:t>
            </a:r>
            <a:r>
              <a:rPr lang="en-US" sz="2100" dirty="0"/>
              <a:t> y</a:t>
            </a:r>
            <a:r>
              <a:rPr lang="en-US" sz="2100" baseline="30000" dirty="0"/>
              <a:t>2 </a:t>
            </a:r>
            <a:r>
              <a:rPr lang="en-US" sz="2100" dirty="0"/>
              <a:t>+ 20 x</a:t>
            </a:r>
            <a:r>
              <a:rPr lang="en-US" sz="2100" baseline="30000" dirty="0"/>
              <a:t>3</a:t>
            </a:r>
            <a:r>
              <a:rPr lang="en-US" sz="2100" dirty="0"/>
              <a:t> y</a:t>
            </a:r>
            <a:r>
              <a:rPr lang="en-US" sz="2100" baseline="30000" dirty="0"/>
              <a:t>3  </a:t>
            </a:r>
            <a:r>
              <a:rPr lang="en-US" sz="2100" dirty="0"/>
              <a:t>+  15 x</a:t>
            </a:r>
            <a:r>
              <a:rPr lang="en-US" sz="2100" baseline="30000" dirty="0"/>
              <a:t>2</a:t>
            </a:r>
            <a:r>
              <a:rPr lang="en-US" sz="2100" dirty="0"/>
              <a:t> y</a:t>
            </a:r>
            <a:r>
              <a:rPr lang="en-US" sz="2100" baseline="30000" dirty="0"/>
              <a:t>4</a:t>
            </a:r>
            <a:r>
              <a:rPr lang="en-US" sz="2100" dirty="0"/>
              <a:t>  + 6 x y</a:t>
            </a:r>
            <a:r>
              <a:rPr lang="en-US" sz="2100" baseline="30000" dirty="0"/>
              <a:t>5</a:t>
            </a:r>
            <a:r>
              <a:rPr lang="en-US" sz="2100" dirty="0"/>
              <a:t> + y</a:t>
            </a:r>
            <a:r>
              <a:rPr lang="en-US" sz="2100" baseline="30000" dirty="0"/>
              <a:t>6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64936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FB3A-6642-4726-BD16-B98260CC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Pascal’s Triangle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41111-5B5C-42E4-B870-ED33B5EEC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While we can prove many properties of the coefficients of Pascal’s triangle, for small n we can just expand directly.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545E1-387C-4DDE-84ED-9AC36B61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2C13F-8A89-4747-B6F0-C32DF0BBA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963" y="3014389"/>
            <a:ext cx="3741744" cy="3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4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FB3A-6642-4726-BD16-B98260CC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Pascal’s Triangle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545E1-387C-4DDE-84ED-9AC36B61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15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6F8B4C9-C4FF-41EB-AB33-DB29447CB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441" y="1382427"/>
            <a:ext cx="5591175" cy="390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9DDEB3-99B0-467C-B32C-6AC42B749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41" y="2163970"/>
            <a:ext cx="758255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69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FB3A-6642-4726-BD16-B98260CC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Pascal’s Triangle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545E1-387C-4DDE-84ED-9AC36B61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16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6F8B4C9-C4FF-41EB-AB33-DB29447CB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441" y="1382427"/>
            <a:ext cx="5591175" cy="390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2251B2-2BBF-48B1-B8C9-4E5E783AF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41" y="2118354"/>
            <a:ext cx="7574936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1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FB3A-6642-4726-BD16-B98260CC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Pascal’s Triangle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545E1-387C-4DDE-84ED-9AC36B61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606FC9-EB1E-458E-A4B2-0A0CCDA4B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573" y="1358284"/>
            <a:ext cx="8809912" cy="3997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AB2E7F-2EC2-4734-B117-AD05118351C7}"/>
              </a:ext>
            </a:extLst>
          </p:cNvPr>
          <p:cNvSpPr txBox="1"/>
          <p:nvPr/>
        </p:nvSpPr>
        <p:spPr>
          <a:xfrm>
            <a:off x="1074198" y="5468645"/>
            <a:ext cx="101915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  <a:latin typeface="Courier"/>
              </a:rPr>
              <a:t>https://www.youtube.com/watch?v=tt4_4YajqRM 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</a:rPr>
              <a:t>(start 1:35)</a:t>
            </a:r>
          </a:p>
        </p:txBody>
      </p:sp>
    </p:spTree>
    <p:extLst>
      <p:ext uri="{BB962C8B-B14F-4D97-AF65-F5344CB8AC3E}">
        <p14:creationId xmlns:p14="http://schemas.microsoft.com/office/powerpoint/2010/main" val="1807303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22AED-836E-4A7F-935C-873808B7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010AD-AB6D-4252-82F7-8E6D41BD6C69}"/>
              </a:ext>
            </a:extLst>
          </p:cNvPr>
          <p:cNvSpPr txBox="1"/>
          <p:nvPr/>
        </p:nvSpPr>
        <p:spPr>
          <a:xfrm>
            <a:off x="1100831" y="1038687"/>
            <a:ext cx="101738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7030A0"/>
                </a:solidFill>
              </a:rPr>
              <a:t>PART II:</a:t>
            </a:r>
          </a:p>
          <a:p>
            <a:r>
              <a:rPr lang="en-US" sz="8000" b="1" dirty="0">
                <a:solidFill>
                  <a:srgbClr val="7030A0"/>
                </a:solidFill>
              </a:rPr>
              <a:t>Algebra and Limits</a:t>
            </a:r>
          </a:p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002183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63AA-08A6-4130-988C-697F288A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Evaluating Functions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F4BC5-44D1-4D25-8F8F-80CD6EA37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function takes an input and sends it to an output.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often use the letter  f  to denote the function, and put the input in parentheses.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linear function </a:t>
            </a:r>
            <a:r>
              <a:rPr lang="en-US" dirty="0"/>
              <a:t>is of the form f(x) = a x + b for fixed constants a and b.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example: f(x) = 3x – 5 or f(x) = 7x + 2  or f(x) = 4x + 17.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82086-9858-4CC9-8D9C-072C665F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7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22AED-836E-4A7F-935C-873808B7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010AD-AB6D-4252-82F7-8E6D41BD6C69}"/>
              </a:ext>
            </a:extLst>
          </p:cNvPr>
          <p:cNvSpPr txBox="1"/>
          <p:nvPr/>
        </p:nvSpPr>
        <p:spPr>
          <a:xfrm>
            <a:off x="1100831" y="1038687"/>
            <a:ext cx="101738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7030A0"/>
                </a:solidFill>
              </a:rPr>
              <a:t>PART I:</a:t>
            </a:r>
          </a:p>
          <a:p>
            <a:r>
              <a:rPr lang="en-US" sz="8000" b="1" dirty="0">
                <a:solidFill>
                  <a:srgbClr val="7030A0"/>
                </a:solidFill>
              </a:rPr>
              <a:t>Pascal’s Triangle</a:t>
            </a:r>
          </a:p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558377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63AA-08A6-4130-988C-697F288A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Evaluating Functions </a:t>
            </a:r>
            <a:r>
              <a:rPr lang="en-US" dirty="0"/>
              <a:t>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F4BC5-44D1-4D25-8F8F-80CD6EA37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example: f(x) = 3x – 5. Let’s evaluate it at a few choices of x.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have:</a:t>
            </a:r>
          </a:p>
          <a:p>
            <a:pPr marL="0" indent="0">
              <a:buNone/>
            </a:pPr>
            <a:r>
              <a:rPr lang="en-US" dirty="0"/>
              <a:t>f(0) = 3 </a:t>
            </a:r>
            <a:r>
              <a:rPr lang="en-US" sz="1800" dirty="0"/>
              <a:t>*</a:t>
            </a:r>
            <a:r>
              <a:rPr lang="en-US" dirty="0"/>
              <a:t> 0 – 5 = -5</a:t>
            </a:r>
          </a:p>
          <a:p>
            <a:pPr marL="0" indent="0">
              <a:buNone/>
            </a:pPr>
            <a:r>
              <a:rPr lang="en-US" dirty="0"/>
              <a:t>f(1) = 3 </a:t>
            </a:r>
            <a:r>
              <a:rPr lang="en-US" sz="1800" dirty="0"/>
              <a:t>*</a:t>
            </a:r>
            <a:r>
              <a:rPr lang="en-US" dirty="0"/>
              <a:t> 1 – 5 = -2</a:t>
            </a:r>
          </a:p>
          <a:p>
            <a:pPr marL="0" indent="0">
              <a:buNone/>
            </a:pPr>
            <a:r>
              <a:rPr lang="en-US" dirty="0"/>
              <a:t>f(2) = 3 </a:t>
            </a:r>
            <a:r>
              <a:rPr lang="en-US" sz="1800" dirty="0"/>
              <a:t>*</a:t>
            </a:r>
            <a:r>
              <a:rPr lang="en-US" dirty="0"/>
              <a:t> 2 – 5 = 1</a:t>
            </a:r>
          </a:p>
          <a:p>
            <a:pPr marL="0" indent="0">
              <a:buNone/>
            </a:pPr>
            <a:r>
              <a:rPr lang="en-US" dirty="0"/>
              <a:t>f(3) = 3 </a:t>
            </a:r>
            <a:r>
              <a:rPr lang="en-US" sz="1800" dirty="0"/>
              <a:t>*</a:t>
            </a:r>
            <a:r>
              <a:rPr lang="en-US" dirty="0"/>
              <a:t> 3 – 5 = 4</a:t>
            </a:r>
          </a:p>
          <a:p>
            <a:pPr marL="0" indent="0">
              <a:buNone/>
            </a:pPr>
            <a:r>
              <a:rPr lang="en-US" dirty="0"/>
              <a:t>f(4) = 3 </a:t>
            </a:r>
            <a:r>
              <a:rPr lang="en-US" sz="1800" dirty="0"/>
              <a:t>*</a:t>
            </a:r>
            <a:r>
              <a:rPr lang="en-US" dirty="0"/>
              <a:t> 4 – 5 =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82086-9858-4CC9-8D9C-072C665F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A2EAA-F9F2-4FD0-89FB-A36F9B5E8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937" y="2421657"/>
            <a:ext cx="5461173" cy="34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3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63AA-08A6-4130-988C-697F288A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Quadratic Functions </a:t>
            </a:r>
            <a:r>
              <a:rPr lang="en-US" dirty="0"/>
              <a:t>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F4BC5-44D1-4D25-8F8F-80CD6EA37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Quadratic functions of the form f(x) = ax</a:t>
            </a:r>
            <a:r>
              <a:rPr lang="en-US" baseline="30000" dirty="0"/>
              <a:t>2</a:t>
            </a:r>
            <a:r>
              <a:rPr lang="en-US" dirty="0"/>
              <a:t> + bx + c for constants a, b, c.</a:t>
            </a:r>
          </a:p>
          <a:p>
            <a:pPr marL="0" indent="0">
              <a:buNone/>
            </a:pPr>
            <a:r>
              <a:rPr lang="en-US" dirty="0"/>
              <a:t>Consider f(x) = 2 x</a:t>
            </a:r>
            <a:r>
              <a:rPr lang="en-US" baseline="30000" dirty="0"/>
              <a:t>2</a:t>
            </a:r>
            <a:r>
              <a:rPr lang="en-US" dirty="0"/>
              <a:t> – 3 x + 4.</a:t>
            </a:r>
          </a:p>
          <a:p>
            <a:pPr marL="0" indent="0">
              <a:buNone/>
            </a:pPr>
            <a:r>
              <a:rPr lang="en-US" dirty="0"/>
              <a:t>We have:</a:t>
            </a:r>
          </a:p>
          <a:p>
            <a:pPr marL="0" indent="0">
              <a:buNone/>
            </a:pPr>
            <a:r>
              <a:rPr lang="en-US" dirty="0"/>
              <a:t>f(0) = 2 </a:t>
            </a:r>
            <a:r>
              <a:rPr lang="en-US" sz="1800" dirty="0"/>
              <a:t>* </a:t>
            </a:r>
            <a:r>
              <a:rPr lang="en-US" dirty="0"/>
              <a:t>0</a:t>
            </a:r>
            <a:r>
              <a:rPr lang="en-US" baseline="30000" dirty="0"/>
              <a:t>2</a:t>
            </a:r>
            <a:r>
              <a:rPr lang="en-US" dirty="0"/>
              <a:t> – 3 </a:t>
            </a:r>
            <a:r>
              <a:rPr lang="en-US" sz="1800" dirty="0"/>
              <a:t>*</a:t>
            </a:r>
            <a:r>
              <a:rPr lang="en-US" dirty="0"/>
              <a:t> 0 + 4 =   4</a:t>
            </a:r>
          </a:p>
          <a:p>
            <a:pPr marL="0" indent="0">
              <a:buNone/>
            </a:pPr>
            <a:r>
              <a:rPr lang="en-US" dirty="0"/>
              <a:t>f(1) = 2 </a:t>
            </a:r>
            <a:r>
              <a:rPr lang="en-US" sz="1800" dirty="0"/>
              <a:t>* </a:t>
            </a:r>
            <a:r>
              <a:rPr lang="en-US" dirty="0"/>
              <a:t>1</a:t>
            </a:r>
            <a:r>
              <a:rPr lang="en-US" baseline="30000" dirty="0"/>
              <a:t>2</a:t>
            </a:r>
            <a:r>
              <a:rPr lang="en-US" dirty="0"/>
              <a:t> – 3 </a:t>
            </a:r>
            <a:r>
              <a:rPr lang="en-US" sz="1800" dirty="0"/>
              <a:t>*</a:t>
            </a:r>
            <a:r>
              <a:rPr lang="en-US" dirty="0"/>
              <a:t> 1 + 4 =   3</a:t>
            </a:r>
          </a:p>
          <a:p>
            <a:pPr marL="0" indent="0">
              <a:buNone/>
            </a:pPr>
            <a:r>
              <a:rPr lang="en-US" dirty="0"/>
              <a:t>f(2) = 2 </a:t>
            </a:r>
            <a:r>
              <a:rPr lang="en-US" sz="1800" dirty="0"/>
              <a:t>* </a:t>
            </a:r>
            <a:r>
              <a:rPr lang="en-US" dirty="0"/>
              <a:t>2</a:t>
            </a:r>
            <a:r>
              <a:rPr lang="en-US" baseline="30000" dirty="0"/>
              <a:t>2</a:t>
            </a:r>
            <a:r>
              <a:rPr lang="en-US" dirty="0"/>
              <a:t> – 3 </a:t>
            </a:r>
            <a:r>
              <a:rPr lang="en-US" sz="1800" dirty="0"/>
              <a:t>*</a:t>
            </a:r>
            <a:r>
              <a:rPr lang="en-US" dirty="0"/>
              <a:t> 2 + 4 =   6</a:t>
            </a:r>
          </a:p>
          <a:p>
            <a:pPr marL="0" indent="0">
              <a:buNone/>
            </a:pPr>
            <a:r>
              <a:rPr lang="en-US" dirty="0"/>
              <a:t>f(3) = 2 </a:t>
            </a:r>
            <a:r>
              <a:rPr lang="en-US" sz="1800" dirty="0"/>
              <a:t>* </a:t>
            </a:r>
            <a:r>
              <a:rPr lang="en-US" dirty="0"/>
              <a:t>3</a:t>
            </a:r>
            <a:r>
              <a:rPr lang="en-US" baseline="30000" dirty="0"/>
              <a:t>2</a:t>
            </a:r>
            <a:r>
              <a:rPr lang="en-US" dirty="0"/>
              <a:t> – 3 </a:t>
            </a:r>
            <a:r>
              <a:rPr lang="en-US" sz="1800" dirty="0"/>
              <a:t>*</a:t>
            </a:r>
            <a:r>
              <a:rPr lang="en-US" dirty="0"/>
              <a:t> 3 + 4 = 13</a:t>
            </a:r>
          </a:p>
          <a:p>
            <a:pPr marL="0" indent="0">
              <a:buNone/>
            </a:pPr>
            <a:r>
              <a:rPr lang="en-US" dirty="0"/>
              <a:t>f(4) = 2 </a:t>
            </a:r>
            <a:r>
              <a:rPr lang="en-US" sz="1800" dirty="0"/>
              <a:t>* </a:t>
            </a:r>
            <a:r>
              <a:rPr lang="en-US" dirty="0"/>
              <a:t>4</a:t>
            </a:r>
            <a:r>
              <a:rPr lang="en-US" baseline="30000" dirty="0"/>
              <a:t>2</a:t>
            </a:r>
            <a:r>
              <a:rPr lang="en-US" dirty="0"/>
              <a:t> – 3 </a:t>
            </a:r>
            <a:r>
              <a:rPr lang="en-US" sz="1800" dirty="0"/>
              <a:t>*</a:t>
            </a:r>
            <a:r>
              <a:rPr lang="en-US" dirty="0"/>
              <a:t> 4 + 4 = 24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82086-9858-4CC9-8D9C-072C665F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BD785-8FA5-47F1-9AF1-1E123257A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762" y="2331625"/>
            <a:ext cx="5941452" cy="362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80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63AA-08A6-4130-988C-697F288A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F4BC5-44D1-4D25-8F8F-80CD6EA37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More generally can look at a polynomial of degree n: have constants a</a:t>
            </a:r>
            <a:r>
              <a:rPr lang="en-US" baseline="-25000" dirty="0"/>
              <a:t>n, </a:t>
            </a:r>
            <a:r>
              <a:rPr lang="en-US" dirty="0"/>
              <a:t>a</a:t>
            </a:r>
            <a:r>
              <a:rPr lang="en-US" baseline="-25000" dirty="0"/>
              <a:t>n-1, </a:t>
            </a:r>
            <a:r>
              <a:rPr lang="en-US" dirty="0"/>
              <a:t>…, a</a:t>
            </a:r>
            <a:r>
              <a:rPr lang="en-US" baseline="-25000" dirty="0"/>
              <a:t>1</a:t>
            </a:r>
            <a:r>
              <a:rPr lang="en-US" dirty="0"/>
              <a:t>, a</a:t>
            </a:r>
            <a:r>
              <a:rPr lang="en-US" baseline="-25000" dirty="0"/>
              <a:t>0 </a:t>
            </a:r>
            <a:r>
              <a:rPr lang="en-US" dirty="0"/>
              <a:t>so that f(x) = a</a:t>
            </a:r>
            <a:r>
              <a:rPr lang="en-US" baseline="-25000" dirty="0"/>
              <a:t>n </a:t>
            </a:r>
            <a:r>
              <a:rPr lang="en-US" dirty="0" err="1"/>
              <a:t>x</a:t>
            </a:r>
            <a:r>
              <a:rPr lang="en-US" baseline="30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 + a</a:t>
            </a:r>
            <a:r>
              <a:rPr lang="en-US" baseline="-25000" dirty="0"/>
              <a:t>n-1 </a:t>
            </a:r>
            <a:r>
              <a:rPr lang="en-US" dirty="0"/>
              <a:t>x</a:t>
            </a:r>
            <a:r>
              <a:rPr lang="en-US" baseline="30000" dirty="0"/>
              <a:t>n-1</a:t>
            </a:r>
            <a:r>
              <a:rPr lang="en-US" dirty="0"/>
              <a:t> +     + a</a:t>
            </a:r>
            <a:r>
              <a:rPr lang="en-US" baseline="-25000" dirty="0"/>
              <a:t>1</a:t>
            </a:r>
            <a:r>
              <a:rPr lang="en-US" dirty="0"/>
              <a:t> x + a</a:t>
            </a:r>
            <a:r>
              <a:rPr lang="en-US" baseline="-25000" dirty="0"/>
              <a:t>0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is a plot of </a:t>
            </a:r>
          </a:p>
          <a:p>
            <a:pPr marL="0" indent="0">
              <a:buNone/>
            </a:pPr>
            <a:r>
              <a:rPr lang="en-US" dirty="0"/>
              <a:t>f(x) = x (linear)</a:t>
            </a:r>
          </a:p>
          <a:p>
            <a:pPr marL="0" indent="0">
              <a:buNone/>
            </a:pPr>
            <a:r>
              <a:rPr lang="en-US" dirty="0"/>
              <a:t>g(x) = x</a:t>
            </a:r>
            <a:r>
              <a:rPr lang="en-US" baseline="30000" dirty="0"/>
              <a:t>2</a:t>
            </a:r>
            <a:r>
              <a:rPr lang="en-US" dirty="0"/>
              <a:t> (quadratic)</a:t>
            </a:r>
          </a:p>
          <a:p>
            <a:pPr marL="0" indent="0">
              <a:buNone/>
            </a:pPr>
            <a:r>
              <a:rPr lang="en-US" dirty="0"/>
              <a:t>h(x) = x</a:t>
            </a:r>
            <a:r>
              <a:rPr lang="en-US" baseline="30000" dirty="0"/>
              <a:t>3</a:t>
            </a:r>
            <a:r>
              <a:rPr lang="en-US" dirty="0"/>
              <a:t> (cubic)</a:t>
            </a:r>
          </a:p>
          <a:p>
            <a:pPr marL="0" indent="0">
              <a:buNone/>
            </a:pPr>
            <a:r>
              <a:rPr lang="en-US" dirty="0"/>
              <a:t>for x between 0 and 1.5.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82086-9858-4CC9-8D9C-072C665F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BC92A-62B2-4146-BFAD-2DD479ED0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3" y="2291812"/>
            <a:ext cx="363985" cy="270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AEDD0E-4E84-4098-BE23-03AAE5809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765" y="2697138"/>
            <a:ext cx="5090601" cy="31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82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D9A5-9183-4518-A53E-DDC76915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F63EE-A106-4467-AB91-85863BE5B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4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important concepts in calculus is that of a limit.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want to know what happens to the output of a function as the inputs approach a specific value.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polynomials the limit is easy. If f(x) = 3 x + 5, what is the limit of f(x) as x approaches 2? It would just be </a:t>
            </a:r>
            <a:r>
              <a:rPr lang="en-US" dirty="0" err="1"/>
              <a:t>lim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2</a:t>
            </a:r>
            <a:r>
              <a:rPr lang="en-US" dirty="0"/>
              <a:t> f(x) =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F68F2-40AB-4768-9C56-B41E1FB6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70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D9A5-9183-4518-A53E-DDC76915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F63EE-A106-4467-AB91-85863BE5B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4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important concepts in calculus is that of a limit.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want to know what happens to the output of a function as </a:t>
            </a:r>
            <a:r>
              <a:rPr lang="en-US"/>
              <a:t>the inputs </a:t>
            </a:r>
            <a:r>
              <a:rPr lang="en-US" dirty="0"/>
              <a:t>approach a specific value.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polynomials the limit is easy. If f(x) = 3 x + 5, what is the limit of f(x) as x approaches 2? It would just be </a:t>
            </a:r>
            <a:r>
              <a:rPr lang="en-US" dirty="0" err="1"/>
              <a:t>lim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2</a:t>
            </a:r>
            <a:r>
              <a:rPr lang="en-US" dirty="0"/>
              <a:t> f(x) = f(2) = 3 </a:t>
            </a:r>
            <a:r>
              <a:rPr lang="en-US" sz="1800" dirty="0"/>
              <a:t>*</a:t>
            </a:r>
            <a:r>
              <a:rPr lang="en-US" dirty="0"/>
              <a:t> 2 + 5 = 11.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F68F2-40AB-4768-9C56-B41E1FB6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87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D9A5-9183-4518-A53E-DDC76915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F63EE-A106-4467-AB91-85863BE5B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496"/>
            <a:ext cx="10515600" cy="49568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One of the most important concepts in calculus is that of a limit.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want to know what happens to the output of a function as the inputs approach a specific value.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polynomials the limit is easy. If f(x) = 3 x + 5, what is the limit of f(x) as x approaches 2? It would just be </a:t>
            </a:r>
            <a:r>
              <a:rPr lang="en-US" dirty="0" err="1"/>
              <a:t>lim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2</a:t>
            </a:r>
            <a:r>
              <a:rPr lang="en-US" dirty="0"/>
              <a:t> f(x) = f(2) = 3 </a:t>
            </a:r>
            <a:r>
              <a:rPr lang="en-US" sz="1800" dirty="0"/>
              <a:t>*</a:t>
            </a:r>
            <a:r>
              <a:rPr lang="en-US" dirty="0"/>
              <a:t> 2 + 5.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Another way of writing x approaches 2 is to write x as 2 + h, and take the limit as h goes to 0.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would be </a:t>
            </a:r>
          </a:p>
          <a:p>
            <a:pPr marL="0" indent="0">
              <a:buNone/>
            </a:pPr>
            <a:r>
              <a:rPr lang="en-US" dirty="0" err="1"/>
              <a:t>lim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2</a:t>
            </a:r>
            <a:r>
              <a:rPr lang="en-US" dirty="0"/>
              <a:t> f(x) = </a:t>
            </a:r>
            <a:r>
              <a:rPr lang="en-US" dirty="0" err="1"/>
              <a:t>lim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0</a:t>
            </a:r>
            <a:r>
              <a:rPr lang="en-US" dirty="0"/>
              <a:t> f(2+h) = </a:t>
            </a:r>
            <a:r>
              <a:rPr lang="en-US" dirty="0" err="1"/>
              <a:t>lim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0</a:t>
            </a:r>
            <a:r>
              <a:rPr lang="en-US" dirty="0"/>
              <a:t> ???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F68F2-40AB-4768-9C56-B41E1FB6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42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D9A5-9183-4518-A53E-DDC76915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F63EE-A106-4467-AB91-85863BE5B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496"/>
            <a:ext cx="10515600" cy="49568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One of the most important concepts in calculus is that of a limit.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want to know what happens to the output of a function as the inputs approach a specific value.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polynomials the limit is easy. If f(x) = 3 x + 5, what is the limit of f(x) as x approaches 2? It would just be </a:t>
            </a:r>
            <a:r>
              <a:rPr lang="en-US" dirty="0" err="1"/>
              <a:t>lim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2</a:t>
            </a:r>
            <a:r>
              <a:rPr lang="en-US" dirty="0"/>
              <a:t> f(x) = f(2) = 3 </a:t>
            </a:r>
            <a:r>
              <a:rPr lang="en-US" sz="1800" dirty="0"/>
              <a:t>*</a:t>
            </a:r>
            <a:r>
              <a:rPr lang="en-US" dirty="0"/>
              <a:t> 2 + 5.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Another way of writing x approaches 2 is to write x as 2 + h, and take the limit as h goes to 0.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would be </a:t>
            </a:r>
          </a:p>
          <a:p>
            <a:pPr marL="0" indent="0">
              <a:buNone/>
            </a:pPr>
            <a:r>
              <a:rPr lang="en-US" dirty="0" err="1"/>
              <a:t>lim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2</a:t>
            </a:r>
            <a:r>
              <a:rPr lang="en-US" dirty="0"/>
              <a:t> f(x) = </a:t>
            </a:r>
            <a:r>
              <a:rPr lang="en-US" dirty="0" err="1"/>
              <a:t>lim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0</a:t>
            </a:r>
            <a:r>
              <a:rPr lang="en-US" dirty="0"/>
              <a:t> f(2+h) = </a:t>
            </a:r>
            <a:r>
              <a:rPr lang="en-US" dirty="0" err="1"/>
              <a:t>lim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0</a:t>
            </a:r>
            <a:r>
              <a:rPr lang="en-US" dirty="0"/>
              <a:t> (3 </a:t>
            </a:r>
            <a:r>
              <a:rPr lang="en-US" sz="1800" dirty="0"/>
              <a:t>*</a:t>
            </a:r>
            <a:r>
              <a:rPr lang="en-US" dirty="0"/>
              <a:t> (2+h) + 5) = </a:t>
            </a:r>
            <a:r>
              <a:rPr lang="en-US" dirty="0" err="1"/>
              <a:t>lim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0</a:t>
            </a:r>
            <a:r>
              <a:rPr lang="en-US" dirty="0"/>
              <a:t> (6 + 3 h + 5).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Now the limit of the sum is the sum of the limits, and we have</a:t>
            </a:r>
          </a:p>
          <a:p>
            <a:pPr marL="0" indent="0">
              <a:buNone/>
            </a:pPr>
            <a:r>
              <a:rPr lang="en-US" dirty="0" err="1"/>
              <a:t>lim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0</a:t>
            </a:r>
            <a:r>
              <a:rPr lang="en-US" dirty="0"/>
              <a:t> (6 + 3 h + 5) = </a:t>
            </a:r>
            <a:r>
              <a:rPr lang="en-US" dirty="0" err="1"/>
              <a:t>lim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0</a:t>
            </a:r>
            <a:r>
              <a:rPr lang="en-US" dirty="0"/>
              <a:t> 6 + </a:t>
            </a:r>
            <a:r>
              <a:rPr lang="en-US" dirty="0" err="1"/>
              <a:t>lim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0</a:t>
            </a:r>
            <a:r>
              <a:rPr lang="en-US" dirty="0"/>
              <a:t> 3 h + </a:t>
            </a:r>
            <a:r>
              <a:rPr lang="en-US" dirty="0" err="1"/>
              <a:t>lim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0</a:t>
            </a:r>
            <a:r>
              <a:rPr lang="en-US" dirty="0"/>
              <a:t> 5 =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F68F2-40AB-4768-9C56-B41E1FB6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43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D9A5-9183-4518-A53E-DDC76915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F63EE-A106-4467-AB91-85863BE5B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497"/>
            <a:ext cx="10515600" cy="50933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One of the most important concepts in calculus is that of a limit.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want to know what happens to the output of a function as the inputs approach a specific value.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polynomials the limit is easy. If f(x) = 3 x + 5, what is the limit of f(x) as x approaches 2? It would just be </a:t>
            </a:r>
            <a:r>
              <a:rPr lang="en-US" dirty="0" err="1"/>
              <a:t>lim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2</a:t>
            </a:r>
            <a:r>
              <a:rPr lang="en-US" dirty="0"/>
              <a:t> f(x) = f(2) = 3 </a:t>
            </a:r>
            <a:r>
              <a:rPr lang="en-US" sz="1800" dirty="0"/>
              <a:t>*</a:t>
            </a:r>
            <a:r>
              <a:rPr lang="en-US" dirty="0"/>
              <a:t> 2 + 5.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Another way of writing x approaches 2 is to write x as 2 + h, and take the limit as h goes to 0.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would be </a:t>
            </a:r>
          </a:p>
          <a:p>
            <a:pPr marL="0" indent="0">
              <a:buNone/>
            </a:pPr>
            <a:r>
              <a:rPr lang="en-US" dirty="0" err="1"/>
              <a:t>lim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2</a:t>
            </a:r>
            <a:r>
              <a:rPr lang="en-US" dirty="0"/>
              <a:t> f(x) = </a:t>
            </a:r>
            <a:r>
              <a:rPr lang="en-US" dirty="0" err="1"/>
              <a:t>lim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0</a:t>
            </a:r>
            <a:r>
              <a:rPr lang="en-US" dirty="0"/>
              <a:t> f(2+h) = </a:t>
            </a:r>
            <a:r>
              <a:rPr lang="en-US" dirty="0" err="1"/>
              <a:t>lim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0</a:t>
            </a:r>
            <a:r>
              <a:rPr lang="en-US" dirty="0"/>
              <a:t> (3 </a:t>
            </a:r>
            <a:r>
              <a:rPr lang="en-US" sz="1800" dirty="0"/>
              <a:t>*</a:t>
            </a:r>
            <a:r>
              <a:rPr lang="en-US" dirty="0"/>
              <a:t> (2+h) + 5) = </a:t>
            </a:r>
            <a:r>
              <a:rPr lang="en-US" dirty="0" err="1"/>
              <a:t>lim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0</a:t>
            </a:r>
            <a:r>
              <a:rPr lang="en-US" dirty="0"/>
              <a:t> (6 + 3 h + 5).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Now the limit of the sum is the sum of the limits, and we have</a:t>
            </a:r>
          </a:p>
          <a:p>
            <a:pPr marL="0" indent="0">
              <a:buNone/>
            </a:pPr>
            <a:r>
              <a:rPr lang="en-US" dirty="0" err="1"/>
              <a:t>lim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0</a:t>
            </a:r>
            <a:r>
              <a:rPr lang="en-US" dirty="0"/>
              <a:t> (6 + 3 h + 5) = </a:t>
            </a:r>
            <a:r>
              <a:rPr lang="en-US" dirty="0" err="1"/>
              <a:t>lim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0</a:t>
            </a:r>
            <a:r>
              <a:rPr lang="en-US" dirty="0"/>
              <a:t> 6 + </a:t>
            </a:r>
            <a:r>
              <a:rPr lang="en-US" dirty="0" err="1"/>
              <a:t>lim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0</a:t>
            </a:r>
            <a:r>
              <a:rPr lang="en-US" dirty="0"/>
              <a:t> 3 h + </a:t>
            </a:r>
            <a:r>
              <a:rPr lang="en-US" dirty="0" err="1"/>
              <a:t>lim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baseline="-25000" dirty="0">
                <a:sym typeface="Wingdings" panose="05000000000000000000" pitchFamily="2" charset="2"/>
              </a:rPr>
              <a:t> 0</a:t>
            </a:r>
            <a:r>
              <a:rPr lang="en-US" dirty="0"/>
              <a:t> 5 = 6 + 0 + 5 = 11.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F68F2-40AB-4768-9C56-B41E1FB6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86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3CF3-F402-456A-8908-A861C64A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More on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2759FA-8259-41F8-8365-F0B517D27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When you compute a limit, say the limit as x approaches 2, we can write x as 2 + h and you should think of h as a very small number that is NOT zero.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are talking about the limit as h approaches 0, but it is never 0.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. What will this equal?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2759FA-8259-41F8-8365-F0B517D27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906FB-D3A7-4849-A01E-0C7F38EF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11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3CF3-F402-456A-8908-A861C64A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365125"/>
            <a:ext cx="11122981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More on Limits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2759FA-8259-41F8-8365-F0B517D27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825625"/>
                <a:ext cx="1172740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are talking about the limit as h approaches 0, but it is never 0.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. We write x as 2 + h, and note from FOIL that </a:t>
                </a:r>
              </a:p>
              <a:p>
                <a:pPr marL="0" indent="0">
                  <a:buNone/>
                </a:pPr>
                <a:r>
                  <a:rPr lang="en-US" dirty="0"/>
                  <a:t>(2+h)</a:t>
                </a:r>
                <a:r>
                  <a:rPr lang="en-US" baseline="30000" dirty="0"/>
                  <a:t>2</a:t>
                </a:r>
                <a:r>
                  <a:rPr lang="en-US" dirty="0"/>
                  <a:t> = 2</a:t>
                </a:r>
                <a:r>
                  <a:rPr lang="en-US" sz="1800" dirty="0"/>
                  <a:t>*</a:t>
                </a:r>
                <a:r>
                  <a:rPr lang="en-US" dirty="0"/>
                  <a:t>2 + 2 h + h 2 + h</a:t>
                </a:r>
                <a:r>
                  <a:rPr lang="en-US" baseline="30000" dirty="0"/>
                  <a:t>2</a:t>
                </a:r>
                <a:r>
                  <a:rPr lang="en-US" dirty="0"/>
                  <a:t> = 4 + 4h + h</a:t>
                </a:r>
                <a:r>
                  <a:rPr lang="en-US" baseline="30000" dirty="0"/>
                  <a:t>2</a:t>
                </a:r>
                <a:r>
                  <a:rPr lang="en-US" dirty="0"/>
                  <a:t>. We must be careful as, at 2, have 0/0.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have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???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???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2759FA-8259-41F8-8365-F0B517D27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825625"/>
                <a:ext cx="11727402" cy="4351338"/>
              </a:xfrm>
              <a:blipFill>
                <a:blip r:embed="rId2"/>
                <a:stretch>
                  <a:fillRect l="-10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906FB-D3A7-4849-A01E-0C7F38EF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3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C6758-A19D-4884-BD3C-95A31CD3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Goal of the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23F042-19CB-4F6A-B091-6A794F8E87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We will go from Algebra to one of the two main parts of calculus: differentiation.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Differentiation is all about how functions change.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We will review functions, discuss limits, find derivatives, and see a wonderful application: Newton’s Method to numerically approximate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We will then extend to other roots, and see chaos and fractals.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23F042-19CB-4F6A-B091-6A794F8E87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25AFB-1C58-420C-BB3D-BB61CD80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00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3CF3-F402-456A-8908-A861C64A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365125"/>
            <a:ext cx="11122981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More on Limits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2759FA-8259-41F8-8365-F0B517D27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825625"/>
                <a:ext cx="1172740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are talking about the limit as h approaches 0, but it is never 0.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. We write x as 2 + h, and note from FOIL that </a:t>
                </a:r>
              </a:p>
              <a:p>
                <a:pPr marL="0" indent="0">
                  <a:buNone/>
                </a:pPr>
                <a:r>
                  <a:rPr lang="en-US" dirty="0"/>
                  <a:t>(2+h)</a:t>
                </a:r>
                <a:r>
                  <a:rPr lang="en-US" baseline="30000" dirty="0"/>
                  <a:t>2</a:t>
                </a:r>
                <a:r>
                  <a:rPr lang="en-US" dirty="0"/>
                  <a:t> = 2 </a:t>
                </a:r>
                <a:r>
                  <a:rPr lang="en-US" sz="1800" dirty="0"/>
                  <a:t>*</a:t>
                </a:r>
                <a:r>
                  <a:rPr lang="en-US" dirty="0"/>
                  <a:t> 2 + 4 h + h</a:t>
                </a:r>
                <a:r>
                  <a:rPr lang="en-US" baseline="30000" dirty="0"/>
                  <a:t>2</a:t>
                </a:r>
                <a:r>
                  <a:rPr lang="en-US" dirty="0"/>
                  <a:t> = 4 + 4h + h</a:t>
                </a:r>
                <a:r>
                  <a:rPr lang="en-US" baseline="30000" dirty="0"/>
                  <a:t>2</a:t>
                </a:r>
                <a:r>
                  <a:rPr lang="en-US" dirty="0"/>
                  <a:t>. We must be careful as, at 2, have 0/0.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have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(2+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 −2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???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???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2759FA-8259-41F8-8365-F0B517D27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825625"/>
                <a:ext cx="11727402" cy="4351338"/>
              </a:xfrm>
              <a:blipFill>
                <a:blip r:embed="rId2"/>
                <a:stretch>
                  <a:fillRect l="-10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906FB-D3A7-4849-A01E-0C7F38EF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90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3CF3-F402-456A-8908-A861C64A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365125"/>
            <a:ext cx="11122981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More on Limits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2759FA-8259-41F8-8365-F0B517D27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825625"/>
                <a:ext cx="1172740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are talking about the limit as h approaches 0, but it is never 0.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. We write x as 2 + h, and note from FOIL that </a:t>
                </a:r>
              </a:p>
              <a:p>
                <a:pPr marL="0" indent="0">
                  <a:buNone/>
                </a:pPr>
                <a:r>
                  <a:rPr lang="en-US" dirty="0"/>
                  <a:t>(2+h)</a:t>
                </a:r>
                <a:r>
                  <a:rPr lang="en-US" baseline="30000" dirty="0"/>
                  <a:t>2</a:t>
                </a:r>
                <a:r>
                  <a:rPr lang="en-US" dirty="0"/>
                  <a:t> = 2 </a:t>
                </a:r>
                <a:r>
                  <a:rPr lang="en-US" sz="1800" dirty="0"/>
                  <a:t>*</a:t>
                </a:r>
                <a:r>
                  <a:rPr lang="en-US" dirty="0"/>
                  <a:t> 2 + 4 h + h</a:t>
                </a:r>
                <a:r>
                  <a:rPr lang="en-US" baseline="30000" dirty="0"/>
                  <a:t>2</a:t>
                </a:r>
                <a:r>
                  <a:rPr lang="en-US" dirty="0"/>
                  <a:t> = 4 + 4h + h</a:t>
                </a:r>
                <a:r>
                  <a:rPr lang="en-US" baseline="30000" dirty="0"/>
                  <a:t>2</a:t>
                </a:r>
                <a:r>
                  <a:rPr lang="en-US" dirty="0"/>
                  <a:t>. We must be careful as, at 2, have 0/0.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have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(2+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 −2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= 2.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2759FA-8259-41F8-8365-F0B517D27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825625"/>
                <a:ext cx="11727402" cy="4351338"/>
              </a:xfrm>
              <a:blipFill>
                <a:blip r:embed="rId2"/>
                <a:stretch>
                  <a:fillRect l="-10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906FB-D3A7-4849-A01E-0C7F38EF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67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3CF3-F402-456A-8908-A861C64A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365125"/>
            <a:ext cx="11122981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More on Limits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2759FA-8259-41F8-8365-F0B517D27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825625"/>
                <a:ext cx="1172740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have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(2+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 −2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= 4.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Could have noticed x</a:t>
                </a:r>
                <a:r>
                  <a:rPr lang="en-US" baseline="30000" dirty="0"/>
                  <a:t>2</a:t>
                </a:r>
                <a:r>
                  <a:rPr lang="en-US" dirty="0"/>
                  <a:t> – 4 = (x-2)(x+2) and cancel the x-2: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−2)(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→2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2+2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=4.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2759FA-8259-41F8-8365-F0B517D27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825625"/>
                <a:ext cx="11727402" cy="4351338"/>
              </a:xfrm>
              <a:blipFill>
                <a:blip r:embed="rId2"/>
                <a:stretch>
                  <a:fillRect l="-10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906FB-D3A7-4849-A01E-0C7F38EF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6D19-4995-4983-870B-47EB0DFE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 all limits are easy to compute. In an earlier lecture came up with some formulas for </a:t>
            </a:r>
            <a:r>
              <a:rPr lang="el-GR" dirty="0"/>
              <a:t>π</a:t>
            </a:r>
            <a:r>
              <a:rPr lang="en-US" dirty="0"/>
              <a:t>….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402A0A-3B69-4124-846B-D7ED2D6A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BAA07-CC90-4185-81DB-3979DAA75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5736"/>
            <a:ext cx="10643639" cy="48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5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22AED-836E-4A7F-935C-873808B7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010AD-AB6D-4252-82F7-8E6D41BD6C69}"/>
              </a:ext>
            </a:extLst>
          </p:cNvPr>
          <p:cNvSpPr txBox="1"/>
          <p:nvPr/>
        </p:nvSpPr>
        <p:spPr>
          <a:xfrm>
            <a:off x="985422" y="1038687"/>
            <a:ext cx="105821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7030A0"/>
                </a:solidFill>
              </a:rPr>
              <a:t>PART III:</a:t>
            </a:r>
          </a:p>
          <a:p>
            <a:r>
              <a:rPr lang="en-US" sz="8000" b="1" dirty="0">
                <a:solidFill>
                  <a:srgbClr val="7030A0"/>
                </a:solidFill>
              </a:rPr>
              <a:t>Introduction to Calculus: Differentiation</a:t>
            </a:r>
          </a:p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89395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8E7E-20F6-4778-8210-2D4A7BB3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Average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FFBD0-FC10-435A-BCA9-37B7939B9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It is often a good idea to add units to a problem and tell a story. For example, if y = f(x), maybe x represents time and f(x) distance.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Thus we might be plotting how far we are from home on a trip.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 f(0) = 0 (we start at home) and end the trip at x=2, with f(2) = 110. What was our average speed? What was our fastest speed? Our slowest speed? Our most common speed?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of these questions can you answer?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836F7-178F-44F0-98DC-B7EC7300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18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8E7E-20F6-4778-8210-2D4A7BB3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Average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FFBD0-FC10-435A-BCA9-37B7939B9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It is often a good idea to add units to a problem and tell a story. For example, if y = f(x), maybe x represents time and f(x) distance.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Thus we might be plotting how far we are from home on a trip.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 f(0) = 0 (we start at home) and end the trip at x=2, with f(2) = 110. </a:t>
            </a:r>
            <a:r>
              <a:rPr lang="en-US" dirty="0">
                <a:solidFill>
                  <a:srgbClr val="FF0000"/>
                </a:solidFill>
              </a:rPr>
              <a:t>What was our average speed?</a:t>
            </a:r>
            <a:r>
              <a:rPr lang="en-US" dirty="0"/>
              <a:t> What was our fastest speed? Our slowest speed? Our most common speed?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of these questions can you answer? Just the first: it 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836F7-178F-44F0-98DC-B7EC7300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63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8E7E-20F6-4778-8210-2D4A7BB3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Average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FFBD0-FC10-435A-BCA9-37B7939B9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It is often a good idea to add units to a problem and tell a story. For example, if y = f(x), maybe x represents time and f(x) distance.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Thus we might be plotting how far we are from home on a trip.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 f(0) = 0 (we start at home) and end the trip at x=2, with f(2) = 110. </a:t>
            </a:r>
            <a:r>
              <a:rPr lang="en-US" dirty="0">
                <a:solidFill>
                  <a:srgbClr val="FF0000"/>
                </a:solidFill>
              </a:rPr>
              <a:t>What was our average speed?</a:t>
            </a:r>
            <a:r>
              <a:rPr lang="en-US" dirty="0"/>
              <a:t> What was our fastest speed? Our slowest speed? Our most common speed?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of these questions can you answer? Just the first: it is 110/2 = 55 (we should have units – maybe time is in hours and distance in miles, so 55 mph).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836F7-178F-44F0-98DC-B7EC7300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2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D033-3A79-4019-80B1-0E4DC8B5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Average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C88E8B-1893-48A4-B93B-03A6FB2CE9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459245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It is easy to compute the average speed from time x=a to time x=b.</a:t>
                </a:r>
              </a:p>
              <a:p>
                <a:pPr marL="0" indent="0">
                  <a:buNone/>
                </a:pPr>
                <a:r>
                  <a:rPr lang="en-US" dirty="0"/>
                  <a:t>Let f(x) be our distance at time x. Then the average speed from x=a to x=b is just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𝐴𝑣𝑒𝑟𝑎𝑔𝑒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𝑆𝑝𝑒𝑒𝑑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This is the change in distance divided by </a:t>
                </a:r>
              </a:p>
              <a:p>
                <a:pPr marL="0" indent="0">
                  <a:buNone/>
                </a:pPr>
                <a:r>
                  <a:rPr lang="en-US" dirty="0"/>
                  <a:t>the change in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C88E8B-1893-48A4-B93B-03A6FB2CE9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459245" cy="4351338"/>
              </a:xfrm>
              <a:blipFill>
                <a:blip r:embed="rId2"/>
                <a:stretch>
                  <a:fillRect l="-1983" t="-2241" r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D4070-196B-4EB9-A7A7-8DAB1743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CDB24-2E95-4C38-ACA6-760687A16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756" y="711200"/>
            <a:ext cx="50768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94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C0820-7F0D-441B-8E7D-18F6A2A1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365125"/>
            <a:ext cx="1097206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Average Speed for a Linear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F17755-EBF1-4580-AA2A-4FCAD05F8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740" y="1825625"/>
                <a:ext cx="1097206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f(x) = c x + d (a linear function) then the average speed is constant!</a:t>
                </a:r>
              </a:p>
              <a:p>
                <a:pPr marL="0" indent="0">
                  <a:buNone/>
                </a:pPr>
                <a:r>
                  <a:rPr lang="en-US" dirty="0"/>
                  <a:t>For example, say f(x) = 3x + 5.</a:t>
                </a:r>
              </a:p>
              <a:p>
                <a:pPr marL="0" indent="0">
                  <a:buNone/>
                </a:pPr>
                <a:r>
                  <a:rPr lang="en-US" dirty="0"/>
                  <a:t>Let’s compute the average speed from x=a to x=b.</a:t>
                </a:r>
              </a:p>
              <a:p>
                <a:pPr marL="0" indent="0">
                  <a:buNone/>
                </a:pPr>
                <a:r>
                  <a:rPr lang="en-US" dirty="0"/>
                  <a:t>Change in distance = f(b) – f(a) = (3b+5) – (3a+5) = 3b + 5 - 3a - 5 = 3b – 3a.</a:t>
                </a:r>
              </a:p>
              <a:p>
                <a:pPr marL="0" indent="0">
                  <a:buNone/>
                </a:pPr>
                <a:r>
                  <a:rPr lang="en-US" dirty="0"/>
                  <a:t>Change in time = b – a.</a:t>
                </a:r>
              </a:p>
              <a:p>
                <a:pPr marL="0" indent="0">
                  <a:buNone/>
                </a:pPr>
                <a:r>
                  <a:rPr lang="en-US" dirty="0"/>
                  <a:t>Average speed from x=a to x=b</a:t>
                </a:r>
              </a:p>
              <a:p>
                <a:pPr marL="0" indent="0">
                  <a:buNone/>
                </a:pPr>
                <a:r>
                  <a:rPr lang="en-US" dirty="0"/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F17755-EBF1-4580-AA2A-4FCAD05F8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740" y="1825625"/>
                <a:ext cx="10972060" cy="4351338"/>
              </a:xfrm>
              <a:blipFill>
                <a:blip r:embed="rId2"/>
                <a:stretch>
                  <a:fillRect l="-1167" t="-2241" r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25639-ED82-46AE-8CE3-8B5F62B1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FE1AE4-DDF4-42A0-AF40-B1D387D9EAD2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Inherited"/>
              </a:rPr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D80AA-9DFA-486F-A128-AC06B9E24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848" y="4366650"/>
            <a:ext cx="3429297" cy="22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5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00D0-93AA-4295-88ED-D21310EA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Pascal’s Triangle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64D79-1785-48B4-AA59-0DE191B7D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0096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numbers in the n</a:t>
            </a:r>
            <a:r>
              <a:rPr lang="en-US" baseline="30000" dirty="0"/>
              <a:t>th</a:t>
            </a:r>
            <a:r>
              <a:rPr lang="en-US" dirty="0"/>
              <a:t> row of Pascal’s Triangle are the coefficients we obtain in expanding (</a:t>
            </a:r>
            <a:r>
              <a:rPr lang="en-US" dirty="0" err="1"/>
              <a:t>x+y</a:t>
            </a:r>
            <a:r>
              <a:rPr lang="en-US" dirty="0"/>
              <a:t>)</a:t>
            </a:r>
            <a:r>
              <a:rPr lang="en-US" baseline="30000" dirty="0"/>
              <a:t>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Equivalently, we have two diagonals of 1, and all other elements are the sum of the elements in the row above immediately to the left and immediately to the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B58C4-EA35-4EB7-A684-61822A9C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FB56E-18FD-4055-94E7-9EA1B009F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083" y="2032886"/>
            <a:ext cx="4823599" cy="39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803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0FDC-D538-4CCF-8282-ED1309CB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Average Speed for a Quadratic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DC5E55-9D96-4BB8-9A21-5F7C069069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8920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quadratic function is more interesting.</a:t>
                </a:r>
              </a:p>
              <a:p>
                <a:pPr marL="0" indent="0">
                  <a:buNone/>
                </a:pPr>
                <a:r>
                  <a:rPr lang="en-US" dirty="0"/>
                  <a:t>Say f(x) = x</a:t>
                </a:r>
                <a:r>
                  <a:rPr lang="en-US" baseline="30000" dirty="0"/>
                  <a:t>2 </a:t>
                </a:r>
                <a:r>
                  <a:rPr lang="en-US" dirty="0"/>
                  <a:t>+ 3x + 1, compute the average speed from x=a to x=b.</a:t>
                </a:r>
              </a:p>
              <a:p>
                <a:pPr marL="0" indent="0">
                  <a:buNone/>
                </a:pPr>
                <a:r>
                  <a:rPr lang="en-US" dirty="0"/>
                  <a:t>Change in distance is f(b) – f(a) = (b</a:t>
                </a:r>
                <a:r>
                  <a:rPr lang="en-US" baseline="30000" dirty="0"/>
                  <a:t>2 </a:t>
                </a:r>
                <a:r>
                  <a:rPr lang="en-US" dirty="0"/>
                  <a:t>+3b+1) – (a</a:t>
                </a:r>
                <a:r>
                  <a:rPr lang="en-US" baseline="30000" dirty="0"/>
                  <a:t>2</a:t>
                </a:r>
                <a:r>
                  <a:rPr lang="en-US" dirty="0"/>
                  <a:t>+3a+1) = b</a:t>
                </a:r>
                <a:r>
                  <a:rPr lang="en-US" baseline="30000" dirty="0"/>
                  <a:t>2</a:t>
                </a:r>
                <a:r>
                  <a:rPr lang="en-US" dirty="0"/>
                  <a:t>+3b-a</a:t>
                </a:r>
                <a:r>
                  <a:rPr lang="en-US" baseline="30000" dirty="0"/>
                  <a:t>2</a:t>
                </a:r>
                <a:r>
                  <a:rPr lang="en-US" dirty="0"/>
                  <a:t>-3a.</a:t>
                </a:r>
              </a:p>
              <a:p>
                <a:pPr marL="0" indent="0">
                  <a:buNone/>
                </a:pPr>
                <a:r>
                  <a:rPr lang="en-US" dirty="0"/>
                  <a:t>We can group: it equals b</a:t>
                </a:r>
                <a:r>
                  <a:rPr lang="en-US" baseline="30000" dirty="0"/>
                  <a:t>2</a:t>
                </a:r>
                <a:r>
                  <a:rPr lang="en-US" dirty="0"/>
                  <a:t>-a</a:t>
                </a:r>
                <a:r>
                  <a:rPr lang="en-US" baseline="30000" dirty="0"/>
                  <a:t>2</a:t>
                </a:r>
                <a:r>
                  <a:rPr lang="en-US" dirty="0"/>
                  <a:t> + 3b-3a = (b-a)(</a:t>
                </a:r>
                <a:r>
                  <a:rPr lang="en-US" dirty="0" err="1"/>
                  <a:t>b+a</a:t>
                </a:r>
                <a:r>
                  <a:rPr lang="en-US" dirty="0"/>
                  <a:t>) + 3(b-a) = (b-a)(b+a+3).</a:t>
                </a:r>
              </a:p>
              <a:p>
                <a:pPr marL="0" indent="0">
                  <a:buNone/>
                </a:pPr>
                <a:r>
                  <a:rPr lang="en-US" dirty="0"/>
                  <a:t>Change in time is b-a.</a:t>
                </a:r>
              </a:p>
              <a:p>
                <a:pPr marL="0" indent="0">
                  <a:buNone/>
                </a:pPr>
                <a:r>
                  <a:rPr lang="en-US" dirty="0"/>
                  <a:t>Thus average speed from x=a to x=b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DC5E55-9D96-4BB8-9A21-5F7C069069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89202" cy="4351338"/>
              </a:xfrm>
              <a:blipFill>
                <a:blip r:embed="rId2"/>
                <a:stretch>
                  <a:fillRect l="-117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145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0FDC-D538-4CCF-8282-ED1309CB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Average Speed for a Quadratic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C5E55-9D96-4BB8-9A21-5F7C0690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920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quadratic function is more interesting.</a:t>
            </a:r>
          </a:p>
          <a:p>
            <a:pPr marL="0" indent="0">
              <a:buNone/>
            </a:pPr>
            <a:r>
              <a:rPr lang="en-US" dirty="0"/>
              <a:t>Say f(x) = x</a:t>
            </a:r>
            <a:r>
              <a:rPr lang="en-US" baseline="30000" dirty="0"/>
              <a:t>2 </a:t>
            </a:r>
            <a:r>
              <a:rPr lang="en-US" dirty="0"/>
              <a:t>+ 3x + 1, compute the average speed from x=a to x=b.</a:t>
            </a:r>
          </a:p>
          <a:p>
            <a:pPr marL="0" indent="0">
              <a:buNone/>
            </a:pPr>
            <a:r>
              <a:rPr lang="en-US" dirty="0"/>
              <a:t>Change in distance is f(b) – f(a) =</a:t>
            </a:r>
          </a:p>
        </p:txBody>
      </p:sp>
    </p:spTree>
    <p:extLst>
      <p:ext uri="{BB962C8B-B14F-4D97-AF65-F5344CB8AC3E}">
        <p14:creationId xmlns:p14="http://schemas.microsoft.com/office/powerpoint/2010/main" val="3685481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0FDC-D538-4CCF-8282-ED1309CB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Average Speed for a Quadratic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C5E55-9D96-4BB8-9A21-5F7C0690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2"/>
            <a:ext cx="10889202" cy="5211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quadratic function is more interesting.</a:t>
            </a:r>
          </a:p>
          <a:p>
            <a:pPr marL="0" indent="0">
              <a:buNone/>
            </a:pPr>
            <a:r>
              <a:rPr lang="en-US" dirty="0"/>
              <a:t>Say f(x) = x</a:t>
            </a:r>
            <a:r>
              <a:rPr lang="en-US" baseline="30000" dirty="0"/>
              <a:t>2 </a:t>
            </a:r>
            <a:r>
              <a:rPr lang="en-US" dirty="0"/>
              <a:t>+ 3x + 1, compute the average speed from x=a to x=b.</a:t>
            </a:r>
          </a:p>
          <a:p>
            <a:pPr marL="0" indent="0">
              <a:buNone/>
            </a:pPr>
            <a:r>
              <a:rPr lang="en-US" dirty="0"/>
              <a:t>Change in distance is f(b) – f(a) = (b</a:t>
            </a:r>
            <a:r>
              <a:rPr lang="en-US" baseline="30000" dirty="0"/>
              <a:t>2 </a:t>
            </a:r>
            <a:r>
              <a:rPr lang="en-US" dirty="0"/>
              <a:t>+3b+1) – (a</a:t>
            </a:r>
            <a:r>
              <a:rPr lang="en-US" baseline="30000" dirty="0"/>
              <a:t>2</a:t>
            </a:r>
            <a:r>
              <a:rPr lang="en-US" dirty="0"/>
              <a:t>+3a+1) = b</a:t>
            </a:r>
            <a:r>
              <a:rPr lang="en-US" baseline="30000" dirty="0"/>
              <a:t>2</a:t>
            </a:r>
            <a:r>
              <a:rPr lang="en-US" dirty="0"/>
              <a:t>+3b-a</a:t>
            </a:r>
            <a:r>
              <a:rPr lang="en-US" baseline="30000" dirty="0"/>
              <a:t>2</a:t>
            </a:r>
            <a:r>
              <a:rPr lang="en-US" dirty="0"/>
              <a:t>-3a.</a:t>
            </a:r>
          </a:p>
          <a:p>
            <a:pPr marL="0" indent="0">
              <a:buNone/>
            </a:pPr>
            <a:r>
              <a:rPr lang="en-US" dirty="0"/>
              <a:t>We can group: it equals</a:t>
            </a:r>
          </a:p>
        </p:txBody>
      </p:sp>
    </p:spTree>
    <p:extLst>
      <p:ext uri="{BB962C8B-B14F-4D97-AF65-F5344CB8AC3E}">
        <p14:creationId xmlns:p14="http://schemas.microsoft.com/office/powerpoint/2010/main" val="201804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0FDC-D538-4CCF-8282-ED1309CB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1" y="365125"/>
            <a:ext cx="10972059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Average Speed for a Quadratic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DC5E55-9D96-4BB8-9A21-5F7C069069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741" y="1402672"/>
                <a:ext cx="11345662" cy="521119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 quadratic function is more interesting.</a:t>
                </a:r>
              </a:p>
              <a:p>
                <a:pPr marL="0" indent="0">
                  <a:buNone/>
                </a:pPr>
                <a:r>
                  <a:rPr lang="en-US" dirty="0"/>
                  <a:t>Say f(x) = x</a:t>
                </a:r>
                <a:r>
                  <a:rPr lang="en-US" baseline="30000" dirty="0"/>
                  <a:t>2 </a:t>
                </a:r>
                <a:r>
                  <a:rPr lang="en-US" dirty="0"/>
                  <a:t>+ 3x + 1, compute the average speed from x=a to x=b.</a:t>
                </a:r>
              </a:p>
              <a:p>
                <a:pPr marL="0" indent="0">
                  <a:buNone/>
                </a:pPr>
                <a:r>
                  <a:rPr lang="en-US" dirty="0"/>
                  <a:t>Change in distance is f(b) – f(a) = (b</a:t>
                </a:r>
                <a:r>
                  <a:rPr lang="en-US" baseline="30000" dirty="0"/>
                  <a:t>2 </a:t>
                </a:r>
                <a:r>
                  <a:rPr lang="en-US" dirty="0"/>
                  <a:t>+3b+1) – (a</a:t>
                </a:r>
                <a:r>
                  <a:rPr lang="en-US" baseline="30000" dirty="0"/>
                  <a:t>2</a:t>
                </a:r>
                <a:r>
                  <a:rPr lang="en-US" dirty="0"/>
                  <a:t>+3a+1) = b</a:t>
                </a:r>
                <a:r>
                  <a:rPr lang="en-US" baseline="30000" dirty="0"/>
                  <a:t>2</a:t>
                </a:r>
                <a:r>
                  <a:rPr lang="en-US" dirty="0"/>
                  <a:t>+3b-a</a:t>
                </a:r>
                <a:r>
                  <a:rPr lang="en-US" baseline="30000" dirty="0"/>
                  <a:t>2</a:t>
                </a:r>
                <a:r>
                  <a:rPr lang="en-US" dirty="0"/>
                  <a:t>-3a.</a:t>
                </a:r>
              </a:p>
              <a:p>
                <a:pPr marL="0" indent="0">
                  <a:buNone/>
                </a:pPr>
                <a:r>
                  <a:rPr lang="en-US" dirty="0"/>
                  <a:t>We can group: it equals (b</a:t>
                </a:r>
                <a:r>
                  <a:rPr lang="en-US" baseline="30000" dirty="0"/>
                  <a:t>2 </a:t>
                </a:r>
                <a:r>
                  <a:rPr lang="en-US" dirty="0"/>
                  <a:t>- a</a:t>
                </a:r>
                <a:r>
                  <a:rPr lang="en-US" baseline="30000" dirty="0"/>
                  <a:t>2</a:t>
                </a:r>
                <a:r>
                  <a:rPr lang="en-US" dirty="0"/>
                  <a:t>)+ (3b-3a) = (b-a)(</a:t>
                </a:r>
                <a:r>
                  <a:rPr lang="en-US" dirty="0" err="1"/>
                  <a:t>b+a</a:t>
                </a:r>
                <a:r>
                  <a:rPr lang="en-US" dirty="0"/>
                  <a:t>) + 3(b-a) = (b-a)(b+a+3).</a:t>
                </a:r>
              </a:p>
              <a:p>
                <a:pPr marL="0" indent="0">
                  <a:buNone/>
                </a:pPr>
                <a:r>
                  <a:rPr lang="en-US" dirty="0"/>
                  <a:t>Change in time is b-a.</a:t>
                </a:r>
              </a:p>
              <a:p>
                <a:pPr marL="0" indent="0">
                  <a:buNone/>
                </a:pPr>
                <a:r>
                  <a:rPr lang="en-US" dirty="0"/>
                  <a:t>Thus average speed from x=a to x=b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What happens in the limit as b goes to a? What does this represent? What is this quantity equal to?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DC5E55-9D96-4BB8-9A21-5F7C069069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741" y="1402672"/>
                <a:ext cx="11345662" cy="5211192"/>
              </a:xfrm>
              <a:blipFill>
                <a:blip r:embed="rId2"/>
                <a:stretch>
                  <a:fillRect l="-1128" t="-2573" r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346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0FDC-D538-4CCF-8282-ED1309CB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Average Speed for a Quadratic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DC5E55-9D96-4BB8-9A21-5F7C069069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672"/>
                <a:ext cx="10889202" cy="521119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 quadratic function is more interesting.</a:t>
                </a:r>
              </a:p>
              <a:p>
                <a:pPr marL="0" indent="0">
                  <a:buNone/>
                </a:pPr>
                <a:r>
                  <a:rPr lang="en-US" dirty="0"/>
                  <a:t>Say f(x) = x</a:t>
                </a:r>
                <a:r>
                  <a:rPr lang="en-US" baseline="30000" dirty="0"/>
                  <a:t>2 </a:t>
                </a:r>
                <a:r>
                  <a:rPr lang="en-US" dirty="0"/>
                  <a:t>+ 3x + 1, compute the average speed from x=a to x=b.</a:t>
                </a:r>
              </a:p>
              <a:p>
                <a:pPr marL="0" indent="0">
                  <a:buNone/>
                </a:pPr>
                <a:r>
                  <a:rPr lang="en-US" dirty="0"/>
                  <a:t>Change in distance is f(b) – f(a) = (b</a:t>
                </a:r>
                <a:r>
                  <a:rPr lang="en-US" baseline="30000" dirty="0"/>
                  <a:t>2 </a:t>
                </a:r>
                <a:r>
                  <a:rPr lang="en-US" dirty="0"/>
                  <a:t>+3b+1) – (a</a:t>
                </a:r>
                <a:r>
                  <a:rPr lang="en-US" baseline="30000" dirty="0"/>
                  <a:t>2</a:t>
                </a:r>
                <a:r>
                  <a:rPr lang="en-US" dirty="0"/>
                  <a:t>+3a+1) = b</a:t>
                </a:r>
                <a:r>
                  <a:rPr lang="en-US" baseline="30000" dirty="0"/>
                  <a:t>2</a:t>
                </a:r>
                <a:r>
                  <a:rPr lang="en-US" dirty="0"/>
                  <a:t>+3b-a</a:t>
                </a:r>
                <a:r>
                  <a:rPr lang="en-US" baseline="30000" dirty="0"/>
                  <a:t>2</a:t>
                </a:r>
                <a:r>
                  <a:rPr lang="en-US" dirty="0"/>
                  <a:t>-3a.</a:t>
                </a:r>
              </a:p>
              <a:p>
                <a:pPr marL="0" indent="0">
                  <a:buNone/>
                </a:pPr>
                <a:r>
                  <a:rPr lang="en-US" dirty="0"/>
                  <a:t>We can group: it equals b</a:t>
                </a:r>
                <a:r>
                  <a:rPr lang="en-US" baseline="30000" dirty="0"/>
                  <a:t>2</a:t>
                </a:r>
                <a:r>
                  <a:rPr lang="en-US" dirty="0"/>
                  <a:t>-a</a:t>
                </a:r>
                <a:r>
                  <a:rPr lang="en-US" baseline="30000" dirty="0"/>
                  <a:t>2</a:t>
                </a:r>
                <a:r>
                  <a:rPr lang="en-US" dirty="0"/>
                  <a:t> + 3b-3a = (b-a)(</a:t>
                </a:r>
                <a:r>
                  <a:rPr lang="en-US" dirty="0" err="1"/>
                  <a:t>b+a</a:t>
                </a:r>
                <a:r>
                  <a:rPr lang="en-US" dirty="0"/>
                  <a:t>) + 3(b-a) = (b-a)(b+a+3).</a:t>
                </a:r>
              </a:p>
              <a:p>
                <a:pPr marL="0" indent="0">
                  <a:buNone/>
                </a:pPr>
                <a:r>
                  <a:rPr lang="en-US" dirty="0"/>
                  <a:t>Change in time is b-a.</a:t>
                </a:r>
              </a:p>
              <a:p>
                <a:pPr marL="0" indent="0">
                  <a:buNone/>
                </a:pPr>
                <a:r>
                  <a:rPr lang="en-US" dirty="0"/>
                  <a:t>Thus average speed from x=a to x=b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What happens in the limit as b goes to a? What does this represent? What is this quantity equal to? INSTANTANEOUS SPEED! Is 2a+3.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DC5E55-9D96-4BB8-9A21-5F7C069069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672"/>
                <a:ext cx="10889202" cy="5211192"/>
              </a:xfrm>
              <a:blipFill>
                <a:blip r:embed="rId2"/>
                <a:stretch>
                  <a:fillRect l="-1176" t="-2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4135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C4A7-DB0C-4F74-B7AB-45917302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Calculating Average Speeds for f(x) = x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+3x+1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B244F-56F2-4C0C-A3A1-5088CB61E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621"/>
            <a:ext cx="10515600" cy="5278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calculate the average speeds for f(x) from x=1 to x=b.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we take b=1 the average speed calculation blows up. The plot on the right is with b = 1.5. Notice how the average speeds seem to converge to a number….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6183E-53F6-45AD-A9D6-92FABEB3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E2123-16E7-41CE-82E6-C8E9C28D2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9384"/>
            <a:ext cx="4904893" cy="3017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DF41B-B272-40A8-967D-68CDC2871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50" y="2058737"/>
            <a:ext cx="5143900" cy="2879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C8DCB0-98D5-4CAA-9371-256ACF1A1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2125979"/>
            <a:ext cx="91448" cy="1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46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407AE-8F33-4E62-8A89-E931CB26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Instantaneous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0126EE-1943-4F38-87C8-BF160FB5D9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05017"/>
                <a:ext cx="10515600" cy="487194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instantaneous speed at x=a is the limit, if it exists, of the average speed from x=a to x=b as b converges to 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𝐼𝑛𝑠𝑡𝑎𝑛𝑡𝑎𝑛𝑒𝑜𝑢𝑠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𝑆𝑝𝑒𝑒𝑑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or equivalently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𝐼𝑛𝑠𝑡𝑎𝑛𝑡𝑎𝑛𝑒𝑜𝑢𝑠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𝑆𝑝𝑒𝑒𝑑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Note this is a limit as h tends to 0, but h is never zero. Thus we do not have the undefined 0/0, we just have something arbitrarily close.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denote this by f’(x), the prime indicates a NEW function related to the original function.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0126EE-1943-4F38-87C8-BF160FB5D9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05017"/>
                <a:ext cx="10515600" cy="4871946"/>
              </a:xfrm>
              <a:blipFill>
                <a:blip r:embed="rId2"/>
                <a:stretch>
                  <a:fillRect l="-1217" t="-2753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2FB4E-97CF-4C93-8677-D14A2E03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73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7A0E-FDBE-42AC-A4ED-7782D7B3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Instantaneous Speed for Linear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take f(x) = 3x + 5 and calculate the instantaneous speed at x=a.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(3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+5)−(3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 =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0F7A0-E55A-450F-A8C8-4E1AE323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64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7A0E-FDBE-42AC-A4ED-7782D7B3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Instantaneous Speed for Linear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take f(x) = 3x + 5 and calculate the instantaneous speed at x=a.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(3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+5)−(3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+5)−(3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0F7A0-E55A-450F-A8C8-4E1AE323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387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7A0E-FDBE-42AC-A4ED-7782D7B3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Instantaneous Speed for Linear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take f(x) = 3x + 5 and calculate the instantaneous speed at x=a.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(3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+5)−(3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+5)−(3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 </m:t>
                        </m:r>
                      </m:e>
                    </m:func>
                  </m:oMath>
                </a14:m>
                <a:r>
                  <a:rPr lang="en-US" dirty="0"/>
                  <a:t>It 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0F7A0-E55A-450F-A8C8-4E1AE323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D0CC-ECA1-477B-9F12-61CDEDA3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52" y="431353"/>
            <a:ext cx="10515600" cy="100682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AED39-5B2C-4659-95C5-F51486384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951" y="1526960"/>
            <a:ext cx="10735754" cy="489968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FOIL stands for FIRST, OUTSIDE, INSIDE and LAST.</a:t>
            </a:r>
          </a:p>
          <a:p>
            <a:r>
              <a:rPr lang="en-US" dirty="0">
                <a:solidFill>
                  <a:schemeClr val="tx1"/>
                </a:solidFill>
              </a:rPr>
              <a:t>It provides a framework to multiply (</a:t>
            </a:r>
            <a:r>
              <a:rPr lang="en-US" dirty="0" err="1">
                <a:solidFill>
                  <a:schemeClr val="tx1"/>
                </a:solidFill>
              </a:rPr>
              <a:t>a+b</a:t>
            </a:r>
            <a:r>
              <a:rPr lang="en-US" dirty="0">
                <a:solidFill>
                  <a:schemeClr val="tx1"/>
                </a:solidFill>
              </a:rPr>
              <a:t>) and (</a:t>
            </a:r>
            <a:r>
              <a:rPr lang="en-US" dirty="0" err="1">
                <a:solidFill>
                  <a:schemeClr val="tx1"/>
                </a:solidFill>
              </a:rPr>
              <a:t>c+d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 have:</a:t>
            </a:r>
          </a:p>
          <a:p>
            <a:r>
              <a:rPr lang="en-US" dirty="0">
                <a:solidFill>
                  <a:schemeClr val="tx1"/>
                </a:solidFill>
              </a:rPr>
              <a:t>(a + b) </a:t>
            </a:r>
            <a:r>
              <a:rPr lang="en-US" sz="1800" dirty="0">
                <a:solidFill>
                  <a:schemeClr val="tx1"/>
                </a:solidFill>
              </a:rPr>
              <a:t>* </a:t>
            </a:r>
            <a:r>
              <a:rPr lang="en-US" dirty="0">
                <a:solidFill>
                  <a:schemeClr val="tx1"/>
                </a:solidFill>
              </a:rPr>
              <a:t>(c + d) = a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c   +   a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d   +   b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c  +  b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d. </a:t>
            </a:r>
          </a:p>
          <a:p>
            <a:r>
              <a:rPr lang="en-US" sz="1800" dirty="0">
                <a:solidFill>
                  <a:schemeClr val="tx1"/>
                </a:solidFill>
              </a:rPr>
              <a:t>                                       FIRST        OUTSIDE         INSIDE        LAST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54AE0-88D7-4726-AD22-DCA6C5A5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49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7A0E-FDBE-42AC-A4ED-7782D7B3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Instantaneous Speed for Linear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Let’s take f(x) = 3x + 5 and calculate the instantaneous speed at x=a.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(3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+5)−(3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+5)−(3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 </m:t>
                        </m:r>
                      </m:e>
                    </m:func>
                  </m:oMath>
                </a14:m>
                <a:r>
                  <a:rPr lang="en-US" dirty="0"/>
                  <a:t>It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</m:t>
                        </m:r>
                      </m:e>
                    </m:func>
                  </m:oMath>
                </a14:m>
                <a:r>
                  <a:rPr lang="en-US" dirty="0"/>
                  <a:t> and this is just 3 as there is no h dependence.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So, for any a, if f(x) = 3x+5 we have f’(a) = 3. We often use the same variable for f’ and f, so we would write f’(x) = 3. Where is this 3 coming from?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0F7A0-E55A-450F-A8C8-4E1AE323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99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7A0E-FDBE-42AC-A4ED-7782D7B3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Instantaneous Speed for Linear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Let’s take f(x) = </a:t>
                </a:r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/>
                  <a:t>x + 5 and calculate the instantaneous speed at x=a.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(3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+5)−(3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+5)−(3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 </m:t>
                        </m:r>
                      </m:e>
                    </m:func>
                  </m:oMath>
                </a14:m>
                <a:r>
                  <a:rPr lang="en-US" dirty="0"/>
                  <a:t>It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</m:t>
                        </m:r>
                      </m:e>
                    </m:func>
                  </m:oMath>
                </a14:m>
                <a:r>
                  <a:rPr lang="en-US" dirty="0"/>
                  <a:t> and this is just 3 as there is no h dependence.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So, for any a, if f(x) = 3x+5 we have f’(a) = 3. We often use the same variable for f’ and f, so we would write f’(x) = 3. Where is this 3 coming from? </a:t>
                </a:r>
                <a:r>
                  <a:rPr lang="en-US" dirty="0">
                    <a:solidFill>
                      <a:srgbClr val="FF0000"/>
                    </a:solidFill>
                  </a:rPr>
                  <a:t>The coefficient in front of the linear term.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0F7A0-E55A-450F-A8C8-4E1AE323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9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7A0E-FDBE-42AC-A4ED-7782D7B3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51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Instantaneous Speed for Linear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More generally take f(x) = c x + d and calculate the instantaneous speed at x.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)−(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)−(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𝑐h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𝑐h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 </m:t>
                        </m:r>
                      </m:e>
                    </m:func>
                  </m:oMath>
                </a14:m>
                <a:r>
                  <a:rPr lang="en-US" dirty="0"/>
                  <a:t>It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</m:oMath>
                </a14:m>
                <a:r>
                  <a:rPr lang="en-US" dirty="0"/>
                  <a:t> and this is just c as there is no h dependence.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Thus if f(x) = </a:t>
                </a:r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/>
                  <a:t>x + d then f’(x) = </a:t>
                </a:r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What functions should we study next?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0F7A0-E55A-450F-A8C8-4E1AE323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871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7A0E-FDBE-42AC-A4ED-7782D7B3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Instantaneous Speed for Quadratic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Let’s take f(x) = 3x</a:t>
                </a:r>
                <a:r>
                  <a:rPr lang="en-US" baseline="30000" dirty="0"/>
                  <a:t>2</a:t>
                </a:r>
                <a:r>
                  <a:rPr lang="en-US" dirty="0"/>
                  <a:t>+ 5x + 2 and calculate the instantaneous speed at x.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Let’s look at the numerator:</a:t>
                </a:r>
              </a:p>
              <a:p>
                <a:pPr marL="0" indent="0">
                  <a:buNone/>
                </a:pPr>
                <a:r>
                  <a:rPr lang="en-US" dirty="0"/>
                  <a:t>f(</a:t>
                </a:r>
                <a:r>
                  <a:rPr lang="en-US" dirty="0" err="1"/>
                  <a:t>x+h</a:t>
                </a:r>
                <a:r>
                  <a:rPr lang="en-US" dirty="0"/>
                  <a:t>) =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0F7A0-E55A-450F-A8C8-4E1AE323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77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7A0E-FDBE-42AC-A4ED-7782D7B3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Instantaneous Speed for Quadratic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Let’s take f(x) = 3x</a:t>
                </a:r>
                <a:r>
                  <a:rPr lang="en-US" baseline="30000" dirty="0"/>
                  <a:t>2</a:t>
                </a:r>
                <a:r>
                  <a:rPr lang="en-US" dirty="0"/>
                  <a:t>+ 5x + 2 and calculate the instantaneous speed at x.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Let’s look at the numerator:</a:t>
                </a:r>
              </a:p>
              <a:p>
                <a:pPr marL="0" indent="0">
                  <a:buNone/>
                </a:pPr>
                <a:r>
                  <a:rPr lang="en-US" dirty="0"/>
                  <a:t>f(</a:t>
                </a:r>
                <a:r>
                  <a:rPr lang="en-US" dirty="0" err="1"/>
                  <a:t>x+h</a:t>
                </a:r>
                <a:r>
                  <a:rPr lang="en-US" dirty="0"/>
                  <a:t>) = 3(</a:t>
                </a:r>
                <a:r>
                  <a:rPr lang="en-US" dirty="0" err="1"/>
                  <a:t>x+h</a:t>
                </a:r>
                <a:r>
                  <a:rPr lang="en-US" dirty="0"/>
                  <a:t>)</a:t>
                </a:r>
                <a:r>
                  <a:rPr lang="en-US" baseline="30000" dirty="0"/>
                  <a:t>2 </a:t>
                </a:r>
                <a:r>
                  <a:rPr lang="en-US" dirty="0"/>
                  <a:t>+ 5(</a:t>
                </a:r>
                <a:r>
                  <a:rPr lang="en-US" dirty="0" err="1"/>
                  <a:t>x+h</a:t>
                </a:r>
                <a:r>
                  <a:rPr lang="en-US" dirty="0"/>
                  <a:t>) + 2 =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0F7A0-E55A-450F-A8C8-4E1AE323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566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7A0E-FDBE-42AC-A4ED-7782D7B3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Instantaneous Speed for Quadratic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Let’s take f(x) = 3x</a:t>
                </a:r>
                <a:r>
                  <a:rPr lang="en-US" baseline="30000" dirty="0"/>
                  <a:t>2</a:t>
                </a:r>
                <a:r>
                  <a:rPr lang="en-US" dirty="0"/>
                  <a:t>+ 5x + 2 and calculate the instantaneous speed at x.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Let’s look at the numerator:</a:t>
                </a:r>
              </a:p>
              <a:p>
                <a:pPr marL="0" indent="0">
                  <a:buNone/>
                </a:pPr>
                <a:r>
                  <a:rPr lang="en-US" dirty="0"/>
                  <a:t>f(</a:t>
                </a:r>
                <a:r>
                  <a:rPr lang="en-US" dirty="0" err="1"/>
                  <a:t>x+h</a:t>
                </a:r>
                <a:r>
                  <a:rPr lang="en-US" dirty="0"/>
                  <a:t>) = 3(</a:t>
                </a:r>
                <a:r>
                  <a:rPr lang="en-US" dirty="0" err="1"/>
                  <a:t>x+h</a:t>
                </a:r>
                <a:r>
                  <a:rPr lang="en-US" dirty="0"/>
                  <a:t>)</a:t>
                </a:r>
                <a:r>
                  <a:rPr lang="en-US" baseline="30000" dirty="0"/>
                  <a:t>2 </a:t>
                </a:r>
                <a:r>
                  <a:rPr lang="en-US" dirty="0"/>
                  <a:t>+ 5(</a:t>
                </a:r>
                <a:r>
                  <a:rPr lang="en-US" dirty="0" err="1"/>
                  <a:t>x+h</a:t>
                </a:r>
                <a:r>
                  <a:rPr lang="en-US" dirty="0"/>
                  <a:t>) + 2 = 3(</a:t>
                </a:r>
                <a:r>
                  <a:rPr lang="en-US" b="1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+ </a:t>
                </a:r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/>
                  <a:t>hx + </a:t>
                </a:r>
                <a:r>
                  <a:rPr lang="en-US" b="1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h</a:t>
                </a:r>
                <a:r>
                  <a:rPr lang="en-US" baseline="30000" dirty="0"/>
                  <a:t>2</a:t>
                </a:r>
                <a:r>
                  <a:rPr lang="en-US" dirty="0"/>
                  <a:t>) + 5(</a:t>
                </a:r>
                <a:r>
                  <a:rPr lang="en-US" b="1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x+</a:t>
                </a:r>
                <a:r>
                  <a:rPr lang="en-US" b="1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h) + 2</a:t>
                </a:r>
              </a:p>
              <a:p>
                <a:pPr marL="0" indent="0">
                  <a:buNone/>
                </a:pPr>
                <a:r>
                  <a:rPr lang="en-US" dirty="0"/>
                  <a:t>	= 3x</a:t>
                </a:r>
                <a:r>
                  <a:rPr lang="en-US" baseline="30000" dirty="0"/>
                  <a:t>2</a:t>
                </a:r>
                <a:r>
                  <a:rPr lang="en-US" dirty="0"/>
                  <a:t> + 6hx + 3h</a:t>
                </a:r>
                <a:r>
                  <a:rPr lang="en-US" baseline="30000" dirty="0"/>
                  <a:t>2</a:t>
                </a:r>
                <a:r>
                  <a:rPr lang="en-US" dirty="0"/>
                  <a:t> + 5x + 5h + 2</a:t>
                </a:r>
              </a:p>
              <a:p>
                <a:pPr marL="0" indent="0">
                  <a:buNone/>
                </a:pPr>
                <a:r>
                  <a:rPr lang="en-US" dirty="0"/>
                  <a:t>f(x)	= 3x</a:t>
                </a:r>
                <a:r>
                  <a:rPr lang="en-US" baseline="30000" dirty="0"/>
                  <a:t>2</a:t>
                </a:r>
                <a:r>
                  <a:rPr lang="en-US" dirty="0"/>
                  <a:t>+ 5x + 2 </a:t>
                </a:r>
              </a:p>
              <a:p>
                <a:pPr marL="0" indent="0">
                  <a:buNone/>
                </a:pPr>
                <a:r>
                  <a:rPr lang="en-US" dirty="0"/>
                  <a:t>So f(</a:t>
                </a:r>
                <a:r>
                  <a:rPr lang="en-US" dirty="0" err="1"/>
                  <a:t>x+h</a:t>
                </a:r>
                <a:r>
                  <a:rPr lang="en-US" dirty="0"/>
                  <a:t>) – f(x) = 6hx + 3h</a:t>
                </a:r>
                <a:r>
                  <a:rPr lang="en-US" baseline="30000" dirty="0"/>
                  <a:t>2</a:t>
                </a:r>
                <a:r>
                  <a:rPr lang="en-US" dirty="0"/>
                  <a:t> + 5h.</a:t>
                </a:r>
              </a:p>
              <a:p>
                <a:pPr marL="0" indent="0">
                  <a:buNone/>
                </a:pPr>
                <a:r>
                  <a:rPr lang="en-US" dirty="0"/>
                  <a:t>Note the coefficients from Pascal’s Triangle…..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0F7A0-E55A-450F-A8C8-4E1AE323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148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7A0E-FDBE-42AC-A4ED-7782D7B3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Instantaneous Speed for Quadratic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Let’s take f(x) = 3x</a:t>
                </a:r>
                <a:r>
                  <a:rPr lang="en-US" baseline="30000" dirty="0"/>
                  <a:t>2</a:t>
                </a:r>
                <a:r>
                  <a:rPr lang="en-US" dirty="0"/>
                  <a:t>+ 5x + 2 and calculate the instantaneous speed at x.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Let’s look at the numerator: f(</a:t>
                </a:r>
                <a:r>
                  <a:rPr lang="en-US" dirty="0" err="1"/>
                  <a:t>x+h</a:t>
                </a:r>
                <a:r>
                  <a:rPr lang="en-US" dirty="0"/>
                  <a:t>) – f(x) = 6hx + 3h</a:t>
                </a:r>
                <a:r>
                  <a:rPr lang="en-US" baseline="30000" dirty="0"/>
                  <a:t>2</a:t>
                </a:r>
                <a:r>
                  <a:rPr lang="en-US" dirty="0"/>
                  <a:t> + 5h.</a:t>
                </a:r>
              </a:p>
              <a:p>
                <a:pPr marL="0" indent="0">
                  <a:buNone/>
                </a:pPr>
                <a:r>
                  <a:rPr lang="en-US" dirty="0"/>
                  <a:t>Thus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baseline="30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+5)</m:t>
                        </m:r>
                      </m:e>
                    </m:func>
                  </m:oMath>
                </a14:m>
                <a:r>
                  <a:rPr lang="en-US" dirty="0"/>
                  <a:t>  =  6x + 5.</a:t>
                </a:r>
              </a:p>
              <a:p>
                <a:pPr marL="0" indent="0">
                  <a:buNone/>
                </a:pPr>
                <a:r>
                  <a:rPr lang="en-US" dirty="0"/>
                  <a:t>So how do we get from f(x) = 3x</a:t>
                </a:r>
                <a:r>
                  <a:rPr lang="en-US" baseline="30000" dirty="0"/>
                  <a:t>2</a:t>
                </a:r>
                <a:r>
                  <a:rPr lang="en-US" dirty="0"/>
                  <a:t>+ 5x + 2  to f’(x) = 6x + 5?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0F7A0-E55A-450F-A8C8-4E1AE323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052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7A0E-FDBE-42AC-A4ED-7782D7B3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Instantaneous Speed for Quadratic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Let’s take f(x) = 3x</a:t>
                </a:r>
                <a:r>
                  <a:rPr lang="en-US" baseline="30000" dirty="0"/>
                  <a:t>2</a:t>
                </a:r>
                <a:r>
                  <a:rPr lang="en-US" dirty="0"/>
                  <a:t>+ 5x + 2 and calculate the instantaneous speed at x.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Let’s look at the numerator: f(</a:t>
                </a:r>
                <a:r>
                  <a:rPr lang="en-US" dirty="0" err="1"/>
                  <a:t>x+h</a:t>
                </a:r>
                <a:r>
                  <a:rPr lang="en-US" dirty="0"/>
                  <a:t>) – f(x) = 6hx + 3h</a:t>
                </a:r>
                <a:r>
                  <a:rPr lang="en-US" baseline="30000" dirty="0"/>
                  <a:t>2</a:t>
                </a:r>
                <a:r>
                  <a:rPr lang="en-US" dirty="0"/>
                  <a:t> + 5h.</a:t>
                </a:r>
              </a:p>
              <a:p>
                <a:pPr marL="0" indent="0">
                  <a:buNone/>
                </a:pPr>
                <a:r>
                  <a:rPr lang="en-US" dirty="0"/>
                  <a:t>Thus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baseline="30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+5)</m:t>
                        </m:r>
                      </m:e>
                    </m:func>
                  </m:oMath>
                </a14:m>
                <a:r>
                  <a:rPr lang="en-US" dirty="0"/>
                  <a:t>  =  6x + 5.</a:t>
                </a:r>
              </a:p>
              <a:p>
                <a:pPr marL="0" indent="0">
                  <a:buNone/>
                </a:pPr>
                <a:r>
                  <a:rPr lang="en-US" dirty="0"/>
                  <a:t>So how do we get from f(x) = </a:t>
                </a:r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/>
                  <a:t>x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/>
                  <a:t>+ </a:t>
                </a:r>
                <a:r>
                  <a:rPr lang="en-US" dirty="0">
                    <a:solidFill>
                      <a:srgbClr val="FF0000"/>
                    </a:solidFill>
                  </a:rPr>
                  <a:t>5</a:t>
                </a:r>
                <a:r>
                  <a:rPr lang="en-US" dirty="0"/>
                  <a:t>x + 2  to f’(x) = 6x + 5?</a:t>
                </a:r>
              </a:p>
              <a:p>
                <a:pPr marL="0" indent="0">
                  <a:buNone/>
                </a:pPr>
                <a:r>
                  <a:rPr lang="en-US" dirty="0"/>
                  <a:t>The 6x could be 3 times 2, 3 is the coefficient of x</a:t>
                </a:r>
                <a:r>
                  <a:rPr lang="en-US" baseline="30000" dirty="0"/>
                  <a:t>2</a:t>
                </a:r>
                <a:r>
                  <a:rPr lang="en-US" dirty="0"/>
                  <a:t> and 2 is the power, and note that the power of x has decreased by 1.</a:t>
                </a:r>
              </a:p>
              <a:p>
                <a:pPr marL="0" indent="0">
                  <a:buNone/>
                </a:pPr>
                <a:r>
                  <a:rPr lang="en-US" dirty="0"/>
                  <a:t>Similarly the 5 could be 5 times 1, where 5 is the coefficient of x and 1 is the power, and note the power of x has decreased by 1.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0F7A0-E55A-450F-A8C8-4E1AE323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857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7A0E-FDBE-42AC-A4ED-7782D7B3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Instantaneous Speed for Quadratic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592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we take f(x) = ax</a:t>
                </a:r>
                <a:r>
                  <a:rPr lang="en-US" baseline="30000" dirty="0"/>
                  <a:t>2 </a:t>
                </a:r>
                <a:r>
                  <a:rPr lang="en-US" dirty="0"/>
                  <a:t>+ bx + c and calculate the instantaneous speed at x,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we find f’(x) = 2ax + b.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saw if f(x) = ax + b that f’(x) = a.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would you guess for f(x) = ax</a:t>
                </a:r>
                <a:r>
                  <a:rPr lang="en-US" baseline="30000" dirty="0"/>
                  <a:t>3</a:t>
                </a:r>
                <a:r>
                  <a:rPr lang="en-US" dirty="0"/>
                  <a:t> + bx</a:t>
                </a:r>
                <a:r>
                  <a:rPr lang="en-US" baseline="30000" dirty="0"/>
                  <a:t>2</a:t>
                </a:r>
                <a:r>
                  <a:rPr lang="en-US" dirty="0"/>
                  <a:t> + cx + 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5928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0F7A0-E55A-450F-A8C8-4E1AE323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18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7A0E-FDBE-42AC-A4ED-7782D7B3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Instantaneous Speed for Quadratic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592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we take f(x) = ax</a:t>
                </a:r>
                <a:r>
                  <a:rPr lang="en-US" baseline="30000" dirty="0"/>
                  <a:t>2 </a:t>
                </a:r>
                <a:r>
                  <a:rPr lang="en-US" dirty="0"/>
                  <a:t>+ bx + c and calculate the instantaneous speed at x,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we find f’(x) = 2ax + b.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saw if f(x) = ax + b that f’(x) = a.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would you guess for f(x) = ax</a:t>
                </a:r>
                <a:r>
                  <a:rPr lang="en-US" baseline="30000" dirty="0"/>
                  <a:t>3</a:t>
                </a:r>
                <a:r>
                  <a:rPr lang="en-US" dirty="0"/>
                  <a:t> + bx</a:t>
                </a:r>
                <a:r>
                  <a:rPr lang="en-US" baseline="30000" dirty="0"/>
                  <a:t>2</a:t>
                </a:r>
                <a:r>
                  <a:rPr lang="en-US" dirty="0"/>
                  <a:t> + cx + d?</a:t>
                </a:r>
              </a:p>
              <a:p>
                <a:pPr marL="0" indent="0">
                  <a:buNone/>
                </a:pPr>
                <a:r>
                  <a:rPr lang="en-US" dirty="0"/>
                  <a:t>Answer: f’(x) = 3ax</a:t>
                </a:r>
                <a:r>
                  <a:rPr lang="en-US" baseline="30000" dirty="0"/>
                  <a:t>2</a:t>
                </a:r>
                <a:r>
                  <a:rPr lang="en-US" dirty="0"/>
                  <a:t> + 2bx + 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5928"/>
                <a:ext cx="10515600" cy="4351338"/>
              </a:xfrm>
              <a:blipFill>
                <a:blip r:embed="rId2"/>
                <a:stretch>
                  <a:fillRect l="-1217" t="-224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0F7A0-E55A-450F-A8C8-4E1AE323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D0CC-ECA1-477B-9F12-61CDEDA3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52" y="431353"/>
            <a:ext cx="10515600" cy="100682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AED39-5B2C-4659-95C5-F51486384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951" y="1526960"/>
            <a:ext cx="10735754" cy="489968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FOIL stands for FIRST, OUTSIDE, INSIDE and LAST.</a:t>
            </a:r>
          </a:p>
          <a:p>
            <a:r>
              <a:rPr lang="en-US" dirty="0">
                <a:solidFill>
                  <a:schemeClr val="tx1"/>
                </a:solidFill>
              </a:rPr>
              <a:t>It provides a framework to multiply (</a:t>
            </a:r>
            <a:r>
              <a:rPr lang="en-US" dirty="0" err="1">
                <a:solidFill>
                  <a:schemeClr val="tx1"/>
                </a:solidFill>
              </a:rPr>
              <a:t>a+b</a:t>
            </a:r>
            <a:r>
              <a:rPr lang="en-US" dirty="0">
                <a:solidFill>
                  <a:schemeClr val="tx1"/>
                </a:solidFill>
              </a:rPr>
              <a:t>) and (</a:t>
            </a:r>
            <a:r>
              <a:rPr lang="en-US" dirty="0" err="1">
                <a:solidFill>
                  <a:schemeClr val="tx1"/>
                </a:solidFill>
              </a:rPr>
              <a:t>c+d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 have:</a:t>
            </a:r>
          </a:p>
          <a:p>
            <a:r>
              <a:rPr lang="en-US" dirty="0">
                <a:solidFill>
                  <a:schemeClr val="tx1"/>
                </a:solidFill>
              </a:rPr>
              <a:t>(a + b) </a:t>
            </a:r>
            <a:r>
              <a:rPr lang="en-US" sz="1800" dirty="0">
                <a:solidFill>
                  <a:schemeClr val="tx1"/>
                </a:solidFill>
              </a:rPr>
              <a:t>* </a:t>
            </a:r>
            <a:r>
              <a:rPr lang="en-US" dirty="0">
                <a:solidFill>
                  <a:schemeClr val="tx1"/>
                </a:solidFill>
              </a:rPr>
              <a:t>(c + d) = a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c  + a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d + b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c + b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d.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Thus:</a:t>
            </a:r>
          </a:p>
          <a:p>
            <a:r>
              <a:rPr lang="en-US" dirty="0">
                <a:solidFill>
                  <a:schemeClr val="tx1"/>
                </a:solidFill>
              </a:rPr>
              <a:t>(3 + 5)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(7-2)  = 3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7 + 3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(-2) + 5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7 + 5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(-2) = 21 – 6 + 35 – 10 = 40 (which is 8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5). </a:t>
            </a:r>
          </a:p>
          <a:p>
            <a:r>
              <a:rPr lang="en-US" dirty="0">
                <a:solidFill>
                  <a:schemeClr val="tx1"/>
                </a:solidFill>
              </a:rPr>
              <a:t>(x + y)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(x – y)  =  x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x + x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(-y) + y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x + y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(-y)  =  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– x y + y x – y</a:t>
            </a:r>
            <a:r>
              <a:rPr lang="en-US" baseline="30000" dirty="0">
                <a:solidFill>
                  <a:schemeClr val="tx1"/>
                </a:solidFill>
              </a:rPr>
              <a:t>2  </a:t>
            </a:r>
            <a:r>
              <a:rPr lang="en-US" dirty="0">
                <a:solidFill>
                  <a:schemeClr val="tx1"/>
                </a:solidFill>
              </a:rPr>
              <a:t>=  x</a:t>
            </a:r>
            <a:r>
              <a:rPr lang="en-US" baseline="30000" dirty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– 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(x + y)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(x + y)  =  x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x + x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y + y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x + y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y  =  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+ x y + y x + y</a:t>
            </a:r>
            <a:r>
              <a:rPr lang="en-US" baseline="30000" dirty="0">
                <a:solidFill>
                  <a:schemeClr val="tx1"/>
                </a:solidFill>
              </a:rPr>
              <a:t>2  </a:t>
            </a:r>
            <a:r>
              <a:rPr lang="en-US" dirty="0">
                <a:solidFill>
                  <a:schemeClr val="tx1"/>
                </a:solidFill>
              </a:rPr>
              <a:t>=  x</a:t>
            </a:r>
            <a:r>
              <a:rPr lang="en-US" baseline="30000" dirty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+ 2 x y + 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54AE0-88D7-4726-AD22-DCA6C5A5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602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7A0E-FDBE-42AC-A4ED-7782D7B3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Instantaneous Speed for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592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we take f(x) = </a:t>
                </a:r>
                <a:r>
                  <a:rPr lang="en-US" dirty="0" err="1"/>
                  <a:t>ax</a:t>
                </a:r>
                <a:r>
                  <a:rPr lang="en-US" baseline="30000" dirty="0" err="1"/>
                  <a:t>n</a:t>
                </a:r>
                <a:r>
                  <a:rPr lang="en-US" baseline="30000" dirty="0"/>
                  <a:t>  </a:t>
                </a:r>
                <a:r>
                  <a:rPr lang="en-US" dirty="0"/>
                  <a:t>and calculate the instantaneous speed at x,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we find f’(x) = nax</a:t>
                </a:r>
                <a:r>
                  <a:rPr lang="en-US" baseline="30000" dirty="0"/>
                  <a:t>n-1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the key ingredient to find f(</a:t>
                </a:r>
                <a:r>
                  <a:rPr lang="en-US" dirty="0" err="1"/>
                  <a:t>x+h</a:t>
                </a:r>
                <a:r>
                  <a:rPr lang="en-US" dirty="0"/>
                  <a:t>) = a(</a:t>
                </a:r>
                <a:r>
                  <a:rPr lang="en-US" dirty="0" err="1"/>
                  <a:t>x+h</a:t>
                </a:r>
                <a:r>
                  <a:rPr lang="en-US" dirty="0"/>
                  <a:t>)</a:t>
                </a:r>
                <a:r>
                  <a:rPr lang="en-US" baseline="30000" dirty="0"/>
                  <a:t>n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Answer: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5928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0F7A0-E55A-450F-A8C8-4E1AE323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013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7A0E-FDBE-42AC-A4ED-7782D7B3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Instantaneous Speed for Quadratic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5928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If we take f(x) = ax</a:t>
                </a:r>
                <a:r>
                  <a:rPr lang="en-US" baseline="30000" dirty="0"/>
                  <a:t>2 </a:t>
                </a:r>
                <a:r>
                  <a:rPr lang="en-US" dirty="0"/>
                  <a:t>+ bx + c and calculate the instantaneous speed at x,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we find f’(x) = 2ax + b.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saw if f(x) = ax + b that f’(x) = a.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would you guess for f(x) = ax</a:t>
                </a:r>
                <a:r>
                  <a:rPr lang="en-US" baseline="30000" dirty="0"/>
                  <a:t>3</a:t>
                </a:r>
                <a:r>
                  <a:rPr lang="en-US" dirty="0"/>
                  <a:t> + bx</a:t>
                </a:r>
                <a:r>
                  <a:rPr lang="en-US" baseline="30000" dirty="0"/>
                  <a:t>2</a:t>
                </a:r>
                <a:r>
                  <a:rPr lang="en-US" dirty="0"/>
                  <a:t> + cx + d?</a:t>
                </a:r>
              </a:p>
              <a:p>
                <a:pPr marL="0" indent="0">
                  <a:buNone/>
                </a:pPr>
                <a:r>
                  <a:rPr lang="en-US" dirty="0"/>
                  <a:t>Answer: f’(x) = 3ax</a:t>
                </a:r>
                <a:r>
                  <a:rPr lang="en-US" baseline="30000" dirty="0"/>
                  <a:t>2</a:t>
                </a:r>
                <a:r>
                  <a:rPr lang="en-US" dirty="0"/>
                  <a:t> + 2bx + c.</a:t>
                </a:r>
              </a:p>
              <a:p>
                <a:pPr marL="0" indent="0">
                  <a:buNone/>
                </a:pPr>
                <a:r>
                  <a:rPr lang="en-US" dirty="0"/>
                  <a:t>Could now do a few polynomials to test your understanding….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EED46-712B-4831-9571-6C72F7971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5928"/>
                <a:ext cx="10515600" cy="4351338"/>
              </a:xfrm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0F7A0-E55A-450F-A8C8-4E1AE323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755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3CA05-DA7B-42E9-A722-106F1B4BF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8" y="30298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Why do we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0582-544A-4354-921F-62FFD658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18" y="1417252"/>
            <a:ext cx="754232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We can use the instantaneous speed to approximate the function.</a:t>
            </a:r>
          </a:p>
          <a:p>
            <a:pPr marL="0" indent="0">
              <a:buNone/>
            </a:pPr>
            <a:r>
              <a:rPr lang="en-US" dirty="0"/>
              <a:t>We showed if f(x) = 3x</a:t>
            </a:r>
            <a:r>
              <a:rPr lang="en-US" baseline="30000" dirty="0"/>
              <a:t>2</a:t>
            </a:r>
            <a:r>
              <a:rPr lang="en-US" dirty="0"/>
              <a:t>+ 5x + 2  then f’(x) = 6x + 5.</a:t>
            </a:r>
          </a:p>
          <a:p>
            <a:pPr marL="0" indent="0">
              <a:buNone/>
            </a:pPr>
            <a:r>
              <a:rPr lang="en-US" dirty="0"/>
              <a:t>Consider the point x=2. Have f(2) = 12 + 10 + 2 = 24.</a:t>
            </a:r>
          </a:p>
          <a:p>
            <a:pPr marL="0" indent="0">
              <a:buNone/>
            </a:pPr>
            <a:r>
              <a:rPr lang="en-US" dirty="0"/>
              <a:t>The instantaneous speed there is f’(2) = 12 + 5 = 17.</a:t>
            </a:r>
          </a:p>
          <a:p>
            <a:pPr marL="0" indent="0">
              <a:buNone/>
            </a:pPr>
            <a:r>
              <a:rPr lang="en-US" dirty="0"/>
              <a:t>We can draw the tangent line at this point, using point-slope.</a:t>
            </a:r>
          </a:p>
          <a:p>
            <a:pPr marL="0" indent="0">
              <a:buNone/>
            </a:pPr>
            <a:r>
              <a:rPr lang="en-US" dirty="0"/>
              <a:t>Point: (2, f(2)) = (2, 24) and slope m = f’(2) = 17.</a:t>
            </a:r>
          </a:p>
          <a:p>
            <a:pPr marL="0" indent="0">
              <a:buNone/>
            </a:pPr>
            <a:r>
              <a:rPr lang="en-US" dirty="0"/>
              <a:t>Thus line is y – 24 = 17(x-2) or y = 17x – 10.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6B0B2-8B79-4D3F-89B2-8AA7D72F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62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5148A-B74D-45F6-A683-719CEEFB0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200" y="2610035"/>
            <a:ext cx="4511136" cy="283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841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3CA05-DA7B-42E9-A722-106F1B4BF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8" y="30298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Why do we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0582-544A-4354-921F-62FFD658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18" y="1417252"/>
            <a:ext cx="754232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We can use the instantaneous speed to approximate the function.</a:t>
            </a:r>
          </a:p>
          <a:p>
            <a:pPr marL="0" indent="0">
              <a:buNone/>
            </a:pPr>
            <a:r>
              <a:rPr lang="en-US" dirty="0"/>
              <a:t>We showed if f(x) = 3x</a:t>
            </a:r>
            <a:r>
              <a:rPr lang="en-US" baseline="30000" dirty="0"/>
              <a:t>2</a:t>
            </a:r>
            <a:r>
              <a:rPr lang="en-US" dirty="0"/>
              <a:t>+ 5x + 2  then f’(x) = 6x + 5.</a:t>
            </a:r>
          </a:p>
          <a:p>
            <a:pPr marL="0" indent="0">
              <a:buNone/>
            </a:pPr>
            <a:r>
              <a:rPr lang="en-US" dirty="0"/>
              <a:t>Consider the point x=2. Have f(2) = 12 + 10 + 2 = 24.</a:t>
            </a:r>
          </a:p>
          <a:p>
            <a:pPr marL="0" indent="0">
              <a:buNone/>
            </a:pPr>
            <a:r>
              <a:rPr lang="en-US" dirty="0"/>
              <a:t>The instantaneous speed there is f’(2) = 12 + 5 = 17.</a:t>
            </a:r>
          </a:p>
          <a:p>
            <a:pPr marL="0" indent="0">
              <a:buNone/>
            </a:pPr>
            <a:r>
              <a:rPr lang="en-US" dirty="0"/>
              <a:t>We can draw the tangent line at this point, using point-slope.</a:t>
            </a:r>
          </a:p>
          <a:p>
            <a:pPr marL="0" indent="0">
              <a:buNone/>
            </a:pPr>
            <a:r>
              <a:rPr lang="en-US" dirty="0"/>
              <a:t>Point: (2, f(2)) = (2, 24) and slope m = f’(2) = 17.</a:t>
            </a:r>
          </a:p>
          <a:p>
            <a:pPr marL="0" indent="0">
              <a:buNone/>
            </a:pPr>
            <a:r>
              <a:rPr lang="en-US" dirty="0"/>
              <a:t>Thus line is y – 24 = 17(x-2) or y = 17x – 10.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6B0B2-8B79-4D3F-89B2-8AA7D72F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63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5148A-B74D-45F6-A683-719CEEFB0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200" y="2610035"/>
            <a:ext cx="4511136" cy="2830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CC9F04-74CE-4EC5-98F9-E633236E4AF2}"/>
              </a:ext>
            </a:extLst>
          </p:cNvPr>
          <p:cNvSpPr txBox="1"/>
          <p:nvPr/>
        </p:nvSpPr>
        <p:spPr>
          <a:xfrm>
            <a:off x="319596" y="5868140"/>
            <a:ext cx="111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 you surprised the tangent line is a good approximation near x=2? Why?</a:t>
            </a:r>
          </a:p>
        </p:txBody>
      </p:sp>
    </p:spTree>
    <p:extLst>
      <p:ext uri="{BB962C8B-B14F-4D97-AF65-F5344CB8AC3E}">
        <p14:creationId xmlns:p14="http://schemas.microsoft.com/office/powerpoint/2010/main" val="25069226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22AED-836E-4A7F-935C-873808B7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64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010AD-AB6D-4252-82F7-8E6D41BD6C69}"/>
              </a:ext>
            </a:extLst>
          </p:cNvPr>
          <p:cNvSpPr txBox="1"/>
          <p:nvPr/>
        </p:nvSpPr>
        <p:spPr>
          <a:xfrm>
            <a:off x="838200" y="1038687"/>
            <a:ext cx="107294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7030A0"/>
                </a:solidFill>
              </a:rPr>
              <a:t>PART IV:</a:t>
            </a:r>
          </a:p>
          <a:p>
            <a:r>
              <a:rPr lang="en-US" sz="8000" b="1" dirty="0">
                <a:solidFill>
                  <a:srgbClr val="7030A0"/>
                </a:solidFill>
              </a:rPr>
              <a:t>Divide and Conquer versus Newton’s Method</a:t>
            </a:r>
          </a:p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1426562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65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DBFD4-8CB9-41B0-A334-9785ABE63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4" y="22055"/>
            <a:ext cx="10067278" cy="66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761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66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A4135-E4EA-4F63-8C5C-E59A5B83F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6" y="62144"/>
            <a:ext cx="10961012" cy="67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162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67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3BDB1-6290-4E78-BAFD-F8A3AB752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19" y="0"/>
            <a:ext cx="10285017" cy="58706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8CD403-D028-4AEE-8027-64DDAE336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766" y="0"/>
            <a:ext cx="6500423" cy="450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168145-7571-41E6-99CF-478E2177B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189" y="57351"/>
            <a:ext cx="830652" cy="335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866EF2-280D-48B3-A38C-B78695319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002" y="57350"/>
            <a:ext cx="830652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599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68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E5873-4AFB-4B3C-9EAA-1BB89D91D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64" y="37623"/>
            <a:ext cx="10496012" cy="57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430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69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FC2BA-12D4-41F5-9696-80015AA0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5" y="464427"/>
            <a:ext cx="12024476" cy="46296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0ABF84-29BC-437E-ABEA-D668C6CE6E39}"/>
              </a:ext>
            </a:extLst>
          </p:cNvPr>
          <p:cNvSpPr txBox="1"/>
          <p:nvPr/>
        </p:nvSpPr>
        <p:spPr>
          <a:xfrm>
            <a:off x="417250" y="5094115"/>
            <a:ext cx="110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Notation: [a, b] means the interval from a to b: it is all x such that a ≤ x ≤ b. Thus [0,1] is all real numbers from 0 to 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0BA942-E633-480C-B49F-6329AB8FB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76" y="3949730"/>
            <a:ext cx="1198420" cy="502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B57CD-32ED-49E6-B4FC-0A6DF890E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799" y="3429000"/>
            <a:ext cx="1198420" cy="5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5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D0CC-ECA1-477B-9F12-61CDEDA3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52" y="431353"/>
            <a:ext cx="10515600" cy="100682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AED39-5B2C-4659-95C5-F51486384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950" y="1526960"/>
            <a:ext cx="11081983" cy="489968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FOIL stands for FIRST, OUTSIDE, INSIDE and LAST.</a:t>
            </a:r>
          </a:p>
          <a:p>
            <a:r>
              <a:rPr lang="en-US" dirty="0">
                <a:solidFill>
                  <a:schemeClr val="tx1"/>
                </a:solidFill>
              </a:rPr>
              <a:t>We can repeatedly apply it, and its generalizations…..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 have:</a:t>
            </a:r>
          </a:p>
          <a:p>
            <a:r>
              <a:rPr lang="en-US" dirty="0">
                <a:solidFill>
                  <a:schemeClr val="tx1"/>
                </a:solidFill>
              </a:rPr>
              <a:t>(x + y)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=  (x + y)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(x + y)  =  x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x + x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y + y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x + y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y  =  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+ x y + y x + y</a:t>
            </a:r>
            <a:r>
              <a:rPr lang="en-US" baseline="30000" dirty="0">
                <a:solidFill>
                  <a:schemeClr val="tx1"/>
                </a:solidFill>
              </a:rPr>
              <a:t>2  </a:t>
            </a:r>
            <a:r>
              <a:rPr lang="en-US" dirty="0">
                <a:solidFill>
                  <a:schemeClr val="tx1"/>
                </a:solidFill>
              </a:rPr>
              <a:t>=  x</a:t>
            </a:r>
            <a:r>
              <a:rPr lang="en-US" baseline="30000" dirty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+ 2 x y + 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So:</a:t>
            </a:r>
          </a:p>
          <a:p>
            <a:r>
              <a:rPr lang="en-US" dirty="0">
                <a:solidFill>
                  <a:schemeClr val="tx1"/>
                </a:solidFill>
              </a:rPr>
              <a:t>(x + y)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 = (x + y)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(x + y)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= (x + y)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(x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+ 2 x y + 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	= x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(x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+ 2 x y + 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 + y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(x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+ 2 x y + 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	= (x</a:t>
            </a:r>
            <a:r>
              <a:rPr lang="en-US" baseline="30000" dirty="0">
                <a:solidFill>
                  <a:schemeClr val="tx1"/>
                </a:solidFill>
              </a:rPr>
              <a:t>3 </a:t>
            </a:r>
            <a:r>
              <a:rPr lang="en-US" dirty="0">
                <a:solidFill>
                  <a:schemeClr val="tx1"/>
                </a:solidFill>
              </a:rPr>
              <a:t>+ 2 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y + x 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 + (x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y + 2 x 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+ y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	= x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+ 3 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y + 3 x y</a:t>
            </a:r>
            <a:r>
              <a:rPr lang="en-US" baseline="30000" dirty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+ y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54AE0-88D7-4726-AD22-DCA6C5A5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115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70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FC2BA-12D4-41F5-9696-80015AA0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5" y="464427"/>
            <a:ext cx="12024476" cy="4629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0BA942-E633-480C-B49F-6329AB8FB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76" y="3949730"/>
            <a:ext cx="1198420" cy="502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B57CD-32ED-49E6-B4FC-0A6DF890E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799" y="3429000"/>
            <a:ext cx="1198420" cy="537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EC9AAA-82BB-4237-8B91-CDFA0654F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908091"/>
            <a:ext cx="4458086" cy="16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172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71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7950A-A5A7-407A-9DC8-ED8C1DAB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32" y="91908"/>
            <a:ext cx="9392172" cy="61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539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72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26BFC-9D1C-45E7-8115-0A1E7F574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08" y="69484"/>
            <a:ext cx="10979492" cy="55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817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73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230FA-2676-4A74-83E9-33EB26067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28" y="285246"/>
            <a:ext cx="11170144" cy="556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471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3FD9-C7FF-4EEC-BC12-B6F1971E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Newton’s Method: Finding the next guess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D237E-237E-4C71-A5D8-F7AECD680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93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Say have f(x) = x</a:t>
            </a:r>
            <a:r>
              <a:rPr lang="en-US" baseline="30000" dirty="0"/>
              <a:t>2</a:t>
            </a:r>
            <a:r>
              <a:rPr lang="en-US" dirty="0"/>
              <a:t> – 3</a:t>
            </a:r>
          </a:p>
          <a:p>
            <a:pPr marL="0" indent="0">
              <a:buNone/>
            </a:pPr>
            <a:r>
              <a:rPr lang="en-US" dirty="0"/>
              <a:t>Want to solve f(x) = 0</a:t>
            </a:r>
          </a:p>
          <a:p>
            <a:pPr marL="0" indent="0">
              <a:buNone/>
            </a:pPr>
            <a:r>
              <a:rPr lang="en-US" dirty="0"/>
              <a:t>Roots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13521-3784-453F-8E63-B281C561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74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38F72-B01D-4CAB-88E7-2B7632612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586" y="1690688"/>
            <a:ext cx="4976291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57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3FD9-C7FF-4EEC-BC12-B6F1971E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Newton’s Method: Finding the next guess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50933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Say have f(x) = x</a:t>
                </a:r>
                <a:r>
                  <a:rPr lang="en-US" baseline="30000" dirty="0"/>
                  <a:t>2</a:t>
                </a:r>
                <a:r>
                  <a:rPr lang="en-US" dirty="0"/>
                  <a:t> – 3</a:t>
                </a:r>
              </a:p>
              <a:p>
                <a:pPr marL="0" indent="0">
                  <a:buNone/>
                </a:pPr>
                <a:r>
                  <a:rPr lang="en-US" dirty="0"/>
                  <a:t>Want to solve f(x) = 0</a:t>
                </a:r>
              </a:p>
              <a:p>
                <a:pPr marL="0" indent="0">
                  <a:buNone/>
                </a:pPr>
                <a:r>
                  <a:rPr lang="en-US" dirty="0"/>
                  <a:t>Roots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But what are these numbers?</a:t>
                </a:r>
              </a:p>
              <a:p>
                <a:pPr marL="0" indent="0">
                  <a:buNone/>
                </a:pPr>
                <a:r>
                  <a:rPr lang="en-US" dirty="0"/>
                  <a:t>How can we approximate them?</a:t>
                </a:r>
              </a:p>
              <a:p>
                <a:pPr marL="0" indent="0">
                  <a:buNone/>
                </a:pPr>
                <a:r>
                  <a:rPr lang="en-US" dirty="0"/>
                  <a:t>Idea is to replace the quadratic curve y = f(x) with a straight line.</a:t>
                </a:r>
              </a:p>
              <a:p>
                <a:pPr marL="0" indent="0">
                  <a:buNone/>
                </a:pPr>
                <a:r>
                  <a:rPr lang="en-US" dirty="0"/>
                  <a:t>Go from first guess to second, then shampoo math: lather, rinse, repeat.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509334" cy="4351338"/>
              </a:xfrm>
              <a:blipFill>
                <a:blip r:embed="rId2"/>
                <a:stretch>
                  <a:fillRect l="-2326" t="-2241" r="-997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13521-3784-453F-8E63-B281C561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75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38F72-B01D-4CAB-88E7-2B7632612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586" y="1690688"/>
            <a:ext cx="4976291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971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3FD9-C7FF-4EEC-BC12-B6F1971E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Newton’s Method: Finding the next guess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Solve f(x) = x</a:t>
                </a:r>
                <a:r>
                  <a:rPr lang="en-US" baseline="30000" dirty="0"/>
                  <a:t>2</a:t>
                </a:r>
                <a:r>
                  <a:rPr lang="en-US" dirty="0"/>
                  <a:t> – 3 = 0, roots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Initial guess x</a:t>
                </a:r>
                <a:r>
                  <a:rPr lang="en-US" baseline="-25000" dirty="0"/>
                  <a:t>0</a:t>
                </a:r>
                <a:r>
                  <a:rPr lang="en-US" dirty="0"/>
                  <a:t> = 2.</a:t>
                </a:r>
              </a:p>
              <a:p>
                <a:pPr marL="0" indent="0">
                  <a:buNone/>
                </a:pPr>
                <a:r>
                  <a:rPr lang="en-US" dirty="0"/>
                  <a:t>If we plug in x=2 we get f(2) =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  <a:blipFill>
                <a:blip r:embed="rId2"/>
                <a:stretch>
                  <a:fillRect l="-2326" t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13521-3784-453F-8E63-B281C561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76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38F72-B01D-4CAB-88E7-2B7632612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586" y="1690688"/>
            <a:ext cx="4976291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606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3FD9-C7FF-4EEC-BC12-B6F1971E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Newton’s Method: Finding the next guess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Solve f(x) = x</a:t>
                </a:r>
                <a:r>
                  <a:rPr lang="en-US" baseline="30000" dirty="0"/>
                  <a:t>2</a:t>
                </a:r>
                <a:r>
                  <a:rPr lang="en-US" dirty="0"/>
                  <a:t> – 3 = 0, roots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Initial guess x</a:t>
                </a:r>
                <a:r>
                  <a:rPr lang="en-US" baseline="-25000" dirty="0"/>
                  <a:t>0</a:t>
                </a:r>
                <a:r>
                  <a:rPr lang="en-US" dirty="0"/>
                  <a:t> = 2.</a:t>
                </a:r>
              </a:p>
              <a:p>
                <a:pPr marL="0" indent="0">
                  <a:buNone/>
                </a:pPr>
                <a:r>
                  <a:rPr lang="en-US" dirty="0"/>
                  <a:t>If we plug in x=2 we get f(2) = 1.</a:t>
                </a:r>
              </a:p>
              <a:p>
                <a:pPr marL="0" indent="0">
                  <a:buNone/>
                </a:pPr>
                <a:r>
                  <a:rPr lang="en-US" dirty="0"/>
                  <a:t>This is NOT zero, so we have NOT found the root.</a:t>
                </a:r>
              </a:p>
              <a:p>
                <a:pPr marL="0" indent="0">
                  <a:buNone/>
                </a:pPr>
                <a:r>
                  <a:rPr lang="en-US" dirty="0"/>
                  <a:t>What is f’(x)? It is f’(x) =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  <a:blipFill>
                <a:blip r:embed="rId2"/>
                <a:stretch>
                  <a:fillRect l="-2326" t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13521-3784-453F-8E63-B281C561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77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38F72-B01D-4CAB-88E7-2B7632612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586" y="1690688"/>
            <a:ext cx="4976291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015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3FD9-C7FF-4EEC-BC12-B6F1971E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Newton’s Method: Finding the next guess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Solve f(x) = x</a:t>
                </a:r>
                <a:r>
                  <a:rPr lang="en-US" baseline="30000" dirty="0"/>
                  <a:t>2</a:t>
                </a:r>
                <a:r>
                  <a:rPr lang="en-US" dirty="0"/>
                  <a:t> – 3 = 0, roots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Initial guess x</a:t>
                </a:r>
                <a:r>
                  <a:rPr lang="en-US" baseline="-25000" dirty="0"/>
                  <a:t>0</a:t>
                </a:r>
                <a:r>
                  <a:rPr lang="en-US" dirty="0"/>
                  <a:t> = 2.</a:t>
                </a:r>
              </a:p>
              <a:p>
                <a:pPr marL="0" indent="0">
                  <a:buNone/>
                </a:pPr>
                <a:r>
                  <a:rPr lang="en-US" dirty="0"/>
                  <a:t>If we plug in x=2 we get f(2) = 1.</a:t>
                </a:r>
              </a:p>
              <a:p>
                <a:pPr marL="0" indent="0">
                  <a:buNone/>
                </a:pPr>
                <a:r>
                  <a:rPr lang="en-US" dirty="0"/>
                  <a:t>This is NOT zero, so we have NOT found the root.</a:t>
                </a:r>
              </a:p>
              <a:p>
                <a:pPr marL="0" indent="0">
                  <a:buNone/>
                </a:pPr>
                <a:r>
                  <a:rPr lang="en-US" dirty="0"/>
                  <a:t>What is f’(x)? It is f’(x) = 2x.</a:t>
                </a:r>
              </a:p>
              <a:p>
                <a:pPr marL="0" indent="0">
                  <a:buNone/>
                </a:pPr>
                <a:r>
                  <a:rPr lang="en-US" dirty="0"/>
                  <a:t>Thus what is the instantaneous speed at x=2? It is f’(2) =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  <a:blipFill>
                <a:blip r:embed="rId2"/>
                <a:stretch>
                  <a:fillRect l="-2326" t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13521-3784-453F-8E63-B281C561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78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38F72-B01D-4CAB-88E7-2B7632612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586" y="1690688"/>
            <a:ext cx="4976291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481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3FD9-C7FF-4EEC-BC12-B6F1971E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Newton’s Method: Finding the next guess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Solve f(x) = x</a:t>
                </a:r>
                <a:r>
                  <a:rPr lang="en-US" baseline="30000" dirty="0"/>
                  <a:t>2</a:t>
                </a:r>
                <a:r>
                  <a:rPr lang="en-US" dirty="0"/>
                  <a:t> – 3 = 0, roots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Initial guess x</a:t>
                </a:r>
                <a:r>
                  <a:rPr lang="en-US" baseline="-25000" dirty="0"/>
                  <a:t>0</a:t>
                </a:r>
                <a:r>
                  <a:rPr lang="en-US" dirty="0"/>
                  <a:t> = 2.</a:t>
                </a:r>
              </a:p>
              <a:p>
                <a:pPr marL="0" indent="0">
                  <a:buNone/>
                </a:pPr>
                <a:r>
                  <a:rPr lang="en-US" dirty="0"/>
                  <a:t>If we plug in x=2 we get f(2) = 1.</a:t>
                </a:r>
              </a:p>
              <a:p>
                <a:pPr marL="0" indent="0">
                  <a:buNone/>
                </a:pPr>
                <a:r>
                  <a:rPr lang="en-US" dirty="0"/>
                  <a:t>This is NOT zero, so we have NOT found the root.</a:t>
                </a:r>
              </a:p>
              <a:p>
                <a:pPr marL="0" indent="0">
                  <a:buNone/>
                </a:pPr>
                <a:r>
                  <a:rPr lang="en-US" dirty="0"/>
                  <a:t>What is f’(x)? It is f’(x) = 2x .</a:t>
                </a:r>
              </a:p>
              <a:p>
                <a:pPr marL="0" indent="0">
                  <a:buNone/>
                </a:pPr>
                <a:r>
                  <a:rPr lang="en-US" dirty="0"/>
                  <a:t>Thus what is the instantaneous speed at x=2? It is f’(2) = 4.</a:t>
                </a:r>
              </a:p>
              <a:p>
                <a:pPr marL="0" indent="0">
                  <a:buNone/>
                </a:pPr>
                <a:r>
                  <a:rPr lang="en-US" dirty="0"/>
                  <a:t>Now we find the tangent line here.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  <a:blipFill>
                <a:blip r:embed="rId2"/>
                <a:stretch>
                  <a:fillRect l="-2326" t="-2188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13521-3784-453F-8E63-B281C561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79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38F72-B01D-4CAB-88E7-2B7632612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586" y="1690688"/>
            <a:ext cx="4976291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4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D0CC-ECA1-477B-9F12-61CDEDA3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52" y="431353"/>
            <a:ext cx="10515600" cy="100682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AED39-5B2C-4659-95C5-F51486384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950" y="1526960"/>
            <a:ext cx="11081983" cy="489968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FOIL stands for FIRST, OUTSIDE, INSIDE and LAST.</a:t>
            </a:r>
          </a:p>
          <a:p>
            <a:r>
              <a:rPr lang="en-US" dirty="0">
                <a:solidFill>
                  <a:schemeClr val="tx1"/>
                </a:solidFill>
              </a:rPr>
              <a:t>We can repeatedly apply it, and its generalizations…..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 have:</a:t>
            </a:r>
          </a:p>
          <a:p>
            <a:r>
              <a:rPr lang="en-US" dirty="0">
                <a:solidFill>
                  <a:schemeClr val="tx1"/>
                </a:solidFill>
              </a:rPr>
              <a:t>(x + y)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=  (x + y)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(x + y)  =  x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x + x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y + y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x + y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y  =  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+ x y + y x + y</a:t>
            </a:r>
            <a:r>
              <a:rPr lang="en-US" baseline="30000" dirty="0">
                <a:solidFill>
                  <a:schemeClr val="tx1"/>
                </a:solidFill>
              </a:rPr>
              <a:t>2 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x</a:t>
            </a:r>
            <a:r>
              <a:rPr lang="en-US" baseline="30000" dirty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x y +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So:</a:t>
            </a:r>
          </a:p>
          <a:p>
            <a:r>
              <a:rPr lang="en-US" dirty="0">
                <a:solidFill>
                  <a:schemeClr val="tx1"/>
                </a:solidFill>
              </a:rPr>
              <a:t>(x + y)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 = (x + y)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(x + y)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= (x + y)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(x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+ 2 x y + 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	= x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(x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+ 2 x y + 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 + y </a:t>
            </a: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(x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+ 2 x y + 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	= (x</a:t>
            </a:r>
            <a:r>
              <a:rPr lang="en-US" baseline="30000" dirty="0">
                <a:solidFill>
                  <a:schemeClr val="tx1"/>
                </a:solidFill>
              </a:rPr>
              <a:t>3 </a:t>
            </a:r>
            <a:r>
              <a:rPr lang="en-US" dirty="0">
                <a:solidFill>
                  <a:schemeClr val="tx1"/>
                </a:solidFill>
              </a:rPr>
              <a:t>+ 2 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y + x 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 + (x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y + 2 x 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+ y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	=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x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y +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x y</a:t>
            </a:r>
            <a:r>
              <a:rPr lang="en-US" baseline="30000" dirty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y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54AE0-88D7-4726-AD22-DCA6C5A5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619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3FD9-C7FF-4EEC-BC12-B6F1971E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Newton’s Method: Finding the next guess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Solve f(x) = x</a:t>
                </a:r>
                <a:r>
                  <a:rPr lang="en-US" baseline="30000" dirty="0"/>
                  <a:t>2</a:t>
                </a:r>
                <a:r>
                  <a:rPr lang="en-US" dirty="0"/>
                  <a:t> – 3 = 0, roots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Initial guess x</a:t>
                </a:r>
                <a:r>
                  <a:rPr lang="en-US" baseline="-25000" dirty="0"/>
                  <a:t>0</a:t>
                </a:r>
                <a:r>
                  <a:rPr lang="en-US" dirty="0"/>
                  <a:t> = 2, f(2) = 1, f’(2) = 4.</a:t>
                </a:r>
              </a:p>
              <a:p>
                <a:pPr marL="0" indent="0">
                  <a:buNone/>
                </a:pPr>
                <a:r>
                  <a:rPr lang="en-US" dirty="0"/>
                  <a:t>Use Point-Slope to get line.</a:t>
                </a:r>
              </a:p>
              <a:p>
                <a:pPr marL="0" indent="0">
                  <a:buNone/>
                </a:pPr>
                <a:r>
                  <a:rPr lang="en-US" dirty="0"/>
                  <a:t>Point: (2,f(2)) = (2,1)</a:t>
                </a:r>
              </a:p>
              <a:p>
                <a:pPr marL="0" indent="0">
                  <a:buNone/>
                </a:pPr>
                <a:r>
                  <a:rPr lang="en-US" dirty="0"/>
                  <a:t>Slope: m = f’(2) = 4.</a:t>
                </a:r>
              </a:p>
              <a:p>
                <a:pPr marL="0" indent="0">
                  <a:buNone/>
                </a:pPr>
                <a:r>
                  <a:rPr lang="en-US" dirty="0"/>
                  <a:t>Equation: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  <a:blipFill>
                <a:blip r:embed="rId2"/>
                <a:stretch>
                  <a:fillRect l="-2326" t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13521-3784-453F-8E63-B281C561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80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38F72-B01D-4CAB-88E7-2B7632612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586" y="1690688"/>
            <a:ext cx="4976291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076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3FD9-C7FF-4EEC-BC12-B6F1971E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Newton’s Method: Finding the next guess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Solve f(x) = x</a:t>
                </a:r>
                <a:r>
                  <a:rPr lang="en-US" baseline="30000" dirty="0"/>
                  <a:t>2</a:t>
                </a:r>
                <a:r>
                  <a:rPr lang="en-US" dirty="0"/>
                  <a:t> – 3 = 0, roots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Initial guess x</a:t>
                </a:r>
                <a:r>
                  <a:rPr lang="en-US" baseline="-25000" dirty="0"/>
                  <a:t>0</a:t>
                </a:r>
                <a:r>
                  <a:rPr lang="en-US" dirty="0"/>
                  <a:t> = 2, f(2) = 1, f’(2) = 4.</a:t>
                </a:r>
              </a:p>
              <a:p>
                <a:pPr marL="0" indent="0">
                  <a:buNone/>
                </a:pPr>
                <a:r>
                  <a:rPr lang="en-US" dirty="0"/>
                  <a:t>Use Point-Slope to get line.</a:t>
                </a:r>
              </a:p>
              <a:p>
                <a:pPr marL="0" indent="0">
                  <a:buNone/>
                </a:pPr>
                <a:r>
                  <a:rPr lang="en-US" dirty="0"/>
                  <a:t>Point: (2,f(2)) = (2,1)</a:t>
                </a:r>
              </a:p>
              <a:p>
                <a:pPr marL="0" indent="0">
                  <a:buNone/>
                </a:pPr>
                <a:r>
                  <a:rPr lang="en-US" dirty="0"/>
                  <a:t>Slope: m = f’(2) = 4.</a:t>
                </a:r>
              </a:p>
              <a:p>
                <a:pPr marL="0" indent="0">
                  <a:buNone/>
                </a:pPr>
                <a:r>
                  <a:rPr lang="en-US" dirty="0"/>
                  <a:t>Equation: y – 1 = 4(x-2).</a:t>
                </a:r>
              </a:p>
              <a:p>
                <a:pPr marL="0" indent="0">
                  <a:buNone/>
                </a:pPr>
                <a:r>
                  <a:rPr lang="en-US" dirty="0"/>
                  <a:t>Simplify to y = 4x-7.</a:t>
                </a:r>
              </a:p>
              <a:p>
                <a:pPr marL="0" indent="0">
                  <a:buNone/>
                </a:pPr>
                <a:r>
                  <a:rPr lang="en-US" dirty="0"/>
                  <a:t>Where does this line hit the x-axis?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  <a:blipFill>
                <a:blip r:embed="rId2"/>
                <a:stretch>
                  <a:fillRect l="-2326" t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13521-3784-453F-8E63-B281C561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81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38F72-B01D-4CAB-88E7-2B7632612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586" y="1690688"/>
            <a:ext cx="4976291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798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3FD9-C7FF-4EEC-BC12-B6F1971E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Newton’s Method: Finding the next guess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Solve f(x) = x</a:t>
                </a:r>
                <a:r>
                  <a:rPr lang="en-US" baseline="30000" dirty="0"/>
                  <a:t>2</a:t>
                </a:r>
                <a:r>
                  <a:rPr lang="en-US" dirty="0"/>
                  <a:t> – 3 = 0, roots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Initial guess x</a:t>
                </a:r>
                <a:r>
                  <a:rPr lang="en-US" baseline="-25000" dirty="0"/>
                  <a:t>0</a:t>
                </a:r>
                <a:r>
                  <a:rPr lang="en-US" dirty="0"/>
                  <a:t> = 2, f(2) = 1, f’(2) = 4.</a:t>
                </a:r>
              </a:p>
              <a:p>
                <a:pPr marL="0" indent="0">
                  <a:buNone/>
                </a:pPr>
                <a:r>
                  <a:rPr lang="en-US" dirty="0"/>
                  <a:t>Use Point-Slope to get line.</a:t>
                </a:r>
              </a:p>
              <a:p>
                <a:pPr marL="0" indent="0">
                  <a:buNone/>
                </a:pPr>
                <a:r>
                  <a:rPr lang="en-US" dirty="0"/>
                  <a:t>Point: (2,f(2)) = (2,1)</a:t>
                </a:r>
              </a:p>
              <a:p>
                <a:pPr marL="0" indent="0">
                  <a:buNone/>
                </a:pPr>
                <a:r>
                  <a:rPr lang="en-US" dirty="0"/>
                  <a:t>Slope: m = f’(2) = 4.</a:t>
                </a:r>
              </a:p>
              <a:p>
                <a:pPr marL="0" indent="0">
                  <a:buNone/>
                </a:pPr>
                <a:r>
                  <a:rPr lang="en-US" dirty="0"/>
                  <a:t>Equation: y – 1 = 4(x-2).</a:t>
                </a:r>
              </a:p>
              <a:p>
                <a:pPr marL="0" indent="0">
                  <a:buNone/>
                </a:pPr>
                <a:r>
                  <a:rPr lang="en-US" dirty="0"/>
                  <a:t>Simplify to y = 4x-7.</a:t>
                </a:r>
              </a:p>
              <a:p>
                <a:pPr marL="0" indent="0">
                  <a:buNone/>
                </a:pPr>
                <a:r>
                  <a:rPr lang="en-US" dirty="0"/>
                  <a:t>Where does this line hit the x-axis?</a:t>
                </a:r>
              </a:p>
              <a:p>
                <a:pPr marL="0" indent="0">
                  <a:buNone/>
                </a:pPr>
                <a:r>
                  <a:rPr lang="en-US" dirty="0"/>
                  <a:t>0 = 4x-7 so 4x = 7 so x = 7/4 = 1.75.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  <a:blipFill>
                <a:blip r:embed="rId2"/>
                <a:stretch>
                  <a:fillRect l="-2326" t="-2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13521-3784-453F-8E63-B281C561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82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38F72-B01D-4CAB-88E7-2B7632612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586" y="1690688"/>
            <a:ext cx="4976291" cy="3093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738FA-2E55-4781-9C57-CE25F539C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096601"/>
            <a:ext cx="6195597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102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3FD9-C7FF-4EEC-BC12-B6F1971E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Newton’s Method: Finding the next guess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Solve f(x) = x</a:t>
                </a:r>
                <a:r>
                  <a:rPr lang="en-US" baseline="30000" dirty="0"/>
                  <a:t>2</a:t>
                </a:r>
                <a:r>
                  <a:rPr lang="en-US" dirty="0"/>
                  <a:t> – 3 = 0, roots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We had x</a:t>
                </a:r>
                <a:r>
                  <a:rPr lang="en-US" baseline="-25000" dirty="0"/>
                  <a:t>0</a:t>
                </a:r>
                <a:r>
                  <a:rPr lang="en-US" dirty="0"/>
                  <a:t> = 2 our initial guess.</a:t>
                </a:r>
              </a:p>
              <a:p>
                <a:pPr marL="0" indent="0">
                  <a:buNone/>
                </a:pPr>
                <a:r>
                  <a:rPr lang="en-US" dirty="0"/>
                  <a:t>New guess for root is x</a:t>
                </a:r>
                <a:r>
                  <a:rPr lang="en-US" baseline="-25000" dirty="0"/>
                  <a:t>1</a:t>
                </a:r>
                <a:r>
                  <a:rPr lang="en-US" dirty="0"/>
                  <a:t> = 7/4 = 1.75.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terrible. </a:t>
                </a:r>
              </a:p>
              <a:p>
                <a:pPr marL="0" indent="0">
                  <a:buNone/>
                </a:pPr>
                <a:r>
                  <a:rPr lang="en-US" dirty="0"/>
                  <a:t>Try again. Use x</a:t>
                </a:r>
                <a:r>
                  <a:rPr lang="en-US" baseline="-25000" dirty="0"/>
                  <a:t>1</a:t>
                </a:r>
                <a:r>
                  <a:rPr lang="en-US" dirty="0"/>
                  <a:t> = 7/4, and find a NEW tangent line….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  <a:blipFill>
                <a:blip r:embed="rId2"/>
                <a:stretch>
                  <a:fillRect l="-2326" t="-2188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13521-3784-453F-8E63-B281C561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83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38F72-B01D-4CAB-88E7-2B7632612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035" y="1690688"/>
            <a:ext cx="4251842" cy="3093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738FA-2E55-4781-9C57-CE25F539C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23" y="3429000"/>
            <a:ext cx="6195597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976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3FD9-C7FF-4EEC-BC12-B6F1971E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Newton’s Method: Finding the next guess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Solve f(x) = x</a:t>
                </a:r>
                <a:r>
                  <a:rPr lang="en-US" baseline="30000" dirty="0"/>
                  <a:t>2</a:t>
                </a:r>
                <a:r>
                  <a:rPr lang="en-US" dirty="0"/>
                  <a:t> – 3 = 0, roots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New guess for root is x</a:t>
                </a:r>
                <a:r>
                  <a:rPr lang="en-US" baseline="-25000" dirty="0"/>
                  <a:t>1</a:t>
                </a:r>
                <a:r>
                  <a:rPr lang="en-US" dirty="0"/>
                  <a:t> = 7/4 = 1.75.</a:t>
                </a:r>
              </a:p>
              <a:p>
                <a:pPr marL="0" indent="0">
                  <a:buNone/>
                </a:pPr>
                <a:r>
                  <a:rPr lang="en-US" dirty="0"/>
                  <a:t>Point: (7/4, f(7/4)) = (7/4, 49/16-3)</a:t>
                </a:r>
              </a:p>
              <a:p>
                <a:pPr marL="0" indent="0">
                  <a:buNone/>
                </a:pPr>
                <a:r>
                  <a:rPr lang="en-US" dirty="0"/>
                  <a:t>Slope: m = f’(7/4) = 7/2 as f’(x) = 2x.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Simplify:</a:t>
                </a:r>
              </a:p>
              <a:p>
                <a:pPr marL="0" indent="0">
                  <a:buNone/>
                </a:pPr>
                <a:r>
                  <a:rPr lang="en-US" dirty="0"/>
                  <a:t>Point is (7/4, 1/16), slope is 7/2.</a:t>
                </a:r>
              </a:p>
              <a:p>
                <a:pPr marL="0" indent="0">
                  <a:buNone/>
                </a:pPr>
                <a:r>
                  <a:rPr lang="en-US" dirty="0"/>
                  <a:t>As y-coordinate almost 0 see CLOSE to the root….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8183"/>
                <a:ext cx="5509334" cy="4738780"/>
              </a:xfrm>
              <a:blipFill>
                <a:blip r:embed="rId2"/>
                <a:stretch>
                  <a:fillRect l="-2326" t="-2960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13521-3784-453F-8E63-B281C561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84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38F72-B01D-4CAB-88E7-2B7632612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035" y="1690688"/>
            <a:ext cx="4251842" cy="3093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738FA-2E55-4781-9C57-CE25F539C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356350"/>
            <a:ext cx="6195597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695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3FD9-C7FF-4EEC-BC12-B6F1971E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Newton’s Method: Finding the next guess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438183"/>
                <a:ext cx="7382524" cy="47387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Solve f(x) = x</a:t>
                </a:r>
                <a:r>
                  <a:rPr lang="en-US" baseline="30000" dirty="0"/>
                  <a:t>2</a:t>
                </a:r>
                <a:r>
                  <a:rPr lang="en-US" dirty="0"/>
                  <a:t> – 3 = 0, roots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New guess for root is x</a:t>
                </a:r>
                <a:r>
                  <a:rPr lang="en-US" baseline="-25000" dirty="0"/>
                  <a:t>1</a:t>
                </a:r>
                <a:r>
                  <a:rPr lang="en-US" dirty="0"/>
                  <a:t> = 7/4 = 1.75.</a:t>
                </a:r>
              </a:p>
              <a:p>
                <a:pPr marL="0" indent="0">
                  <a:buNone/>
                </a:pPr>
                <a:r>
                  <a:rPr lang="en-US" dirty="0"/>
                  <a:t>Point: (7/4, f(7/4)) = (7/4, 1/16)</a:t>
                </a:r>
              </a:p>
              <a:p>
                <a:pPr marL="0" indent="0">
                  <a:buNone/>
                </a:pPr>
                <a:r>
                  <a:rPr lang="en-US" dirty="0"/>
                  <a:t>Slope: m = f’(7/4) = 7/2 as f’(x) = 2x.</a:t>
                </a:r>
              </a:p>
              <a:p>
                <a:pPr marL="0" indent="0">
                  <a:buNone/>
                </a:pPr>
                <a:r>
                  <a:rPr lang="en-US" dirty="0"/>
                  <a:t>Line: y – 1/16 = (7/2)(x – 7/4).</a:t>
                </a:r>
              </a:p>
              <a:p>
                <a:pPr marL="0" indent="0">
                  <a:buNone/>
                </a:pPr>
                <a:r>
                  <a:rPr lang="en-US" dirty="0"/>
                  <a:t>Where does this hit the x-axis?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438183"/>
                <a:ext cx="7382524" cy="4738780"/>
              </a:xfrm>
              <a:blipFill>
                <a:blip r:embed="rId2"/>
                <a:stretch>
                  <a:fillRect l="-1650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13521-3784-453F-8E63-B281C561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85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738FA-2E55-4781-9C57-CE25F539C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356350"/>
            <a:ext cx="6195597" cy="396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87152A-8A7E-4DA6-9B56-C0634751D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063" y="2112885"/>
            <a:ext cx="4736619" cy="345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24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3FD9-C7FF-4EEC-BC12-B6F1971E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Newton’s Method: Finding the next guess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438183"/>
                <a:ext cx="7382524" cy="47387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Solve f(x) = x</a:t>
                </a:r>
                <a:r>
                  <a:rPr lang="en-US" baseline="30000" dirty="0"/>
                  <a:t>2</a:t>
                </a:r>
                <a:r>
                  <a:rPr lang="en-US" dirty="0"/>
                  <a:t> – 3 = 0, roots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New guess for root is x</a:t>
                </a:r>
                <a:r>
                  <a:rPr lang="en-US" baseline="-25000" dirty="0"/>
                  <a:t>1</a:t>
                </a:r>
                <a:r>
                  <a:rPr lang="en-US" dirty="0"/>
                  <a:t> = 7/4 = 1.75.</a:t>
                </a:r>
              </a:p>
              <a:p>
                <a:pPr marL="0" indent="0">
                  <a:buNone/>
                </a:pPr>
                <a:r>
                  <a:rPr lang="en-US" dirty="0"/>
                  <a:t>Point: (7/4, f(7/4)) = (7/4, 1/16)</a:t>
                </a:r>
              </a:p>
              <a:p>
                <a:pPr marL="0" indent="0">
                  <a:buNone/>
                </a:pPr>
                <a:r>
                  <a:rPr lang="en-US" dirty="0"/>
                  <a:t>Slope: m = f’(7/4) = 7/2 as f’(x) = 2x.</a:t>
                </a:r>
              </a:p>
              <a:p>
                <a:pPr marL="0" indent="0">
                  <a:buNone/>
                </a:pPr>
                <a:r>
                  <a:rPr lang="en-US" dirty="0"/>
                  <a:t>Line: y – 1/16 = (7/2)(x – 7/4).</a:t>
                </a:r>
              </a:p>
              <a:p>
                <a:pPr marL="0" indent="0">
                  <a:buNone/>
                </a:pPr>
                <a:r>
                  <a:rPr lang="en-US" dirty="0"/>
                  <a:t>Where does this hit the x-axis? At y = 0.</a:t>
                </a:r>
              </a:p>
              <a:p>
                <a:pPr marL="0" indent="0">
                  <a:buNone/>
                </a:pPr>
                <a:r>
                  <a:rPr lang="en-US" dirty="0"/>
                  <a:t>Get -1/16 = (7/2)x – 49/8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438183"/>
                <a:ext cx="7382524" cy="4738780"/>
              </a:xfrm>
              <a:blipFill>
                <a:blip r:embed="rId2"/>
                <a:stretch>
                  <a:fillRect l="-1650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13521-3784-453F-8E63-B281C561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86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738FA-2E55-4781-9C57-CE25F539C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356350"/>
            <a:ext cx="6195597" cy="396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87152A-8A7E-4DA6-9B56-C0634751D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063" y="2112885"/>
            <a:ext cx="4736619" cy="345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016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3FD9-C7FF-4EEC-BC12-B6F1971E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Newton’s Method: Finding the next guess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438183"/>
                <a:ext cx="7382524" cy="47387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Solve f(x) = x</a:t>
                </a:r>
                <a:r>
                  <a:rPr lang="en-US" baseline="30000" dirty="0"/>
                  <a:t>2</a:t>
                </a:r>
                <a:r>
                  <a:rPr lang="en-US" dirty="0"/>
                  <a:t> – 3 = 0, roots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New guess for root is x</a:t>
                </a:r>
                <a:r>
                  <a:rPr lang="en-US" baseline="-25000" dirty="0"/>
                  <a:t>1</a:t>
                </a:r>
                <a:r>
                  <a:rPr lang="en-US" dirty="0"/>
                  <a:t> = 7/4 = 1.75.</a:t>
                </a:r>
              </a:p>
              <a:p>
                <a:pPr marL="0" indent="0">
                  <a:buNone/>
                </a:pPr>
                <a:r>
                  <a:rPr lang="en-US" dirty="0"/>
                  <a:t>Point: (7/4, f(7/4)) = (7/4, 1/16)</a:t>
                </a:r>
              </a:p>
              <a:p>
                <a:pPr marL="0" indent="0">
                  <a:buNone/>
                </a:pPr>
                <a:r>
                  <a:rPr lang="en-US" dirty="0"/>
                  <a:t>Slope: m = f’(7/4) = 7/2 as f’(x) = 2x.</a:t>
                </a:r>
              </a:p>
              <a:p>
                <a:pPr marL="0" indent="0">
                  <a:buNone/>
                </a:pPr>
                <a:r>
                  <a:rPr lang="en-US" dirty="0"/>
                  <a:t>Line: y – 1/16 = (7/2)(x – 7/4).</a:t>
                </a:r>
              </a:p>
              <a:p>
                <a:pPr marL="0" indent="0">
                  <a:buNone/>
                </a:pPr>
                <a:r>
                  <a:rPr lang="en-US" dirty="0"/>
                  <a:t>Where does this hit the x-axis? At y = 0.</a:t>
                </a:r>
              </a:p>
              <a:p>
                <a:pPr marL="0" indent="0">
                  <a:buNone/>
                </a:pPr>
                <a:r>
                  <a:rPr lang="en-US" dirty="0"/>
                  <a:t>Get -1/16 = (7/2)x – 49/8</a:t>
                </a:r>
              </a:p>
              <a:p>
                <a:pPr marL="0" indent="0">
                  <a:buNone/>
                </a:pPr>
                <a:r>
                  <a:rPr lang="en-US" dirty="0"/>
                  <a:t>So (7/2)x = 97/16, or x = 97/56</a:t>
                </a:r>
              </a:p>
              <a:p>
                <a:pPr marL="0" indent="0">
                  <a:buNone/>
                </a:pPr>
                <a:r>
                  <a:rPr lang="en-US" dirty="0"/>
                  <a:t>So next guess x</a:t>
                </a:r>
                <a:r>
                  <a:rPr lang="en-US" baseline="-25000" dirty="0"/>
                  <a:t>2</a:t>
                </a:r>
                <a:r>
                  <a:rPr lang="en-US" dirty="0"/>
                  <a:t> is 97/56 or about 1.7321428571.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438183"/>
                <a:ext cx="7382524" cy="4738780"/>
              </a:xfrm>
              <a:blipFill>
                <a:blip r:embed="rId2"/>
                <a:stretch>
                  <a:fillRect l="-1650" t="-1416" r="-330" b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13521-3784-453F-8E63-B281C561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87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738FA-2E55-4781-9C57-CE25F539C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356350"/>
            <a:ext cx="6195597" cy="396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87152A-8A7E-4DA6-9B56-C0634751D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063" y="2112885"/>
            <a:ext cx="4736619" cy="345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35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3FD9-C7FF-4EEC-BC12-B6F1971E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Newton’s Method: Finding the next guess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438183"/>
                <a:ext cx="7382524" cy="47387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Solve f(x) = x</a:t>
                </a:r>
                <a:r>
                  <a:rPr lang="en-US" baseline="30000" dirty="0"/>
                  <a:t>2</a:t>
                </a:r>
                <a:r>
                  <a:rPr lang="en-US" dirty="0"/>
                  <a:t> – 3 = 0, roots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New guess for root is x</a:t>
                </a:r>
                <a:r>
                  <a:rPr lang="en-US" baseline="-25000" dirty="0"/>
                  <a:t>2</a:t>
                </a:r>
                <a:r>
                  <a:rPr lang="en-US" dirty="0"/>
                  <a:t> = 97/56 or about 1.7321428571.</a:t>
                </a:r>
              </a:p>
              <a:p>
                <a:pPr marL="0" indent="0">
                  <a:buNone/>
                </a:pPr>
                <a:r>
                  <a:rPr lang="en-US" dirty="0"/>
                  <a:t>We can keep doing this.</a:t>
                </a:r>
              </a:p>
              <a:p>
                <a:pPr marL="0" indent="0">
                  <a:buNone/>
                </a:pPr>
                <a:r>
                  <a:rPr lang="en-US" dirty="0"/>
                  <a:t>We get a sequence of points x</a:t>
                </a:r>
                <a:r>
                  <a:rPr lang="en-US" baseline="-25000" dirty="0"/>
                  <a:t>1</a:t>
                </a:r>
                <a:r>
                  <a:rPr lang="en-US" dirty="0"/>
                  <a:t>, x</a:t>
                </a:r>
                <a:r>
                  <a:rPr lang="en-US" baseline="-25000" dirty="0"/>
                  <a:t>2</a:t>
                </a:r>
                <a:r>
                  <a:rPr lang="en-US" dirty="0"/>
                  <a:t>, x</a:t>
                </a:r>
                <a:r>
                  <a:rPr lang="en-US" baseline="-25000" dirty="0"/>
                  <a:t>3</a:t>
                </a:r>
                <a:r>
                  <a:rPr lang="en-US" dirty="0"/>
                  <a:t>, ….</a:t>
                </a:r>
              </a:p>
              <a:p>
                <a:pPr marL="0" indent="0">
                  <a:buNone/>
                </a:pPr>
                <a:r>
                  <a:rPr lang="en-US" dirty="0"/>
                  <a:t>Do these converge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? Looks like it!</a:t>
                </a:r>
              </a:p>
              <a:p>
                <a:pPr marL="0" indent="0">
                  <a:buNone/>
                </a:pPr>
                <a:r>
                  <a:rPr lang="en-US" dirty="0"/>
                  <a:t>Doing some algebra we can come up with</a:t>
                </a:r>
              </a:p>
              <a:p>
                <a:pPr marL="0" indent="0">
                  <a:buNone/>
                </a:pPr>
                <a:r>
                  <a:rPr lang="en-US" dirty="0"/>
                  <a:t>an explicit formula for x</a:t>
                </a:r>
                <a:r>
                  <a:rPr lang="en-US" baseline="-25000" dirty="0"/>
                  <a:t>n+1</a:t>
                </a:r>
                <a:r>
                  <a:rPr lang="en-US" dirty="0"/>
                  <a:t> in terms of 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D237E-237E-4C71-A5D8-F7AECD680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438183"/>
                <a:ext cx="7382524" cy="4738780"/>
              </a:xfrm>
              <a:blipFill>
                <a:blip r:embed="rId2"/>
                <a:stretch>
                  <a:fillRect l="-1650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13521-3784-453F-8E63-B281C561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88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738FA-2E55-4781-9C57-CE25F539C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356350"/>
            <a:ext cx="6195597" cy="396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87152A-8A7E-4DA6-9B56-C0634751D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063" y="2112885"/>
            <a:ext cx="4736619" cy="345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271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89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98465-B76D-437F-92BB-54E885F76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24" y="143042"/>
            <a:ext cx="9959056" cy="58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0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D0CC-ECA1-477B-9F12-61CDEDA3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52" y="431353"/>
            <a:ext cx="10515600" cy="100682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Expanding (x + y)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AED39-5B2C-4659-95C5-F51486384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950" y="1526960"/>
            <a:ext cx="11081983" cy="4899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(x + y)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 = 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x +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(x + y)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=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x</a:t>
            </a:r>
            <a:r>
              <a:rPr lang="en-US" baseline="30000" dirty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x y +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(x + y)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 =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x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x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y +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x y</a:t>
            </a:r>
            <a:r>
              <a:rPr lang="en-US" baseline="30000" dirty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y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This is the start of Pascal’s Triangle…..</a:t>
            </a:r>
          </a:p>
          <a:p>
            <a:r>
              <a:rPr lang="en-US" dirty="0">
                <a:solidFill>
                  <a:schemeClr val="tx1"/>
                </a:solidFill>
              </a:rPr>
              <a:t>How should we define (x + y)</a:t>
            </a:r>
            <a:r>
              <a:rPr lang="en-US" baseline="30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? Well, we often say things to </a:t>
            </a:r>
            <a:r>
              <a:rPr lang="en-US" dirty="0" err="1">
                <a:solidFill>
                  <a:schemeClr val="tx1"/>
                </a:solidFill>
              </a:rPr>
              <a:t>to</a:t>
            </a:r>
            <a:r>
              <a:rPr lang="en-US" dirty="0">
                <a:solidFill>
                  <a:schemeClr val="tx1"/>
                </a:solidFill>
              </a:rPr>
              <a:t> zeroth power are 1, so we extend to….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54AE0-88D7-4726-AD22-DCA6C5A5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435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90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3DBEFF-104D-435E-9472-CB47295AB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36" y="62145"/>
            <a:ext cx="10261243" cy="646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070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91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0D40A7-D847-4857-B693-FF0456D01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25" y="98085"/>
            <a:ext cx="10803134" cy="554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241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92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31744-C666-48F5-BF6A-95BF66D2D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28" y="257437"/>
            <a:ext cx="10342460" cy="54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77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93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F72E6-9A96-435A-8A42-241B90D38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641" y="136525"/>
            <a:ext cx="8626588" cy="5654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4EA1D2-8BF8-432F-BDB8-6F2885CEB95D}"/>
              </a:ext>
            </a:extLst>
          </p:cNvPr>
          <p:cNvSpPr txBox="1"/>
          <p:nvPr/>
        </p:nvSpPr>
        <p:spPr>
          <a:xfrm>
            <a:off x="506027" y="5983550"/>
            <a:ext cx="1043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https://www.youtube.com/watch?v=ZsFixqGFNRc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1094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94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31DC9-6562-42CE-9178-3E4756EE0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96" y="32285"/>
            <a:ext cx="9391576" cy="62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187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95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17BBE-6130-48C0-9504-2A2DFB0E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26" y="136525"/>
            <a:ext cx="9447547" cy="62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469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96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2F38B-40DC-4BDF-BFBF-0F5186916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19" y="19715"/>
            <a:ext cx="9428086" cy="62937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183D4C-BE25-492F-B502-FD4AE602752C}"/>
              </a:ext>
            </a:extLst>
          </p:cNvPr>
          <p:cNvSpPr/>
          <p:nvPr/>
        </p:nvSpPr>
        <p:spPr>
          <a:xfrm>
            <a:off x="2920753" y="6313420"/>
            <a:ext cx="7359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urier" pitchFamily="49" charset="0"/>
              </a:rPr>
              <a:t>https://www.youtube.com/watch?v=ZsFixqGFNRc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593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DCBB0-8205-4526-97AE-43837C9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97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D36B6-FAA9-4E50-82D5-0AB93F58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65" y="73194"/>
            <a:ext cx="9570128" cy="60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0528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D875D2-7AD9-4FFC-A0E9-0FDD9D7C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98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0FAE6-20CB-47C4-8502-A6054A830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43" y="136525"/>
            <a:ext cx="9419208" cy="63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781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D875D2-7AD9-4FFC-A0E9-0FDD9D7C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3D15-41C5-4058-961B-1C9A9317710A}" type="slidenum">
              <a:rPr lang="en-US" smtClean="0"/>
              <a:t>99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E9BA45-7F4A-4A5E-BDE6-9B69F313CE53}"/>
              </a:ext>
            </a:extLst>
          </p:cNvPr>
          <p:cNvSpPr/>
          <p:nvPr/>
        </p:nvSpPr>
        <p:spPr>
          <a:xfrm>
            <a:off x="1242874" y="1216242"/>
            <a:ext cx="790112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Mandelbrot Links: Especially </a:t>
            </a:r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GOOD LINKS</a:t>
            </a:r>
            <a:r>
              <a:rPr lang="en-US" b="1" dirty="0">
                <a:solidFill>
                  <a:srgbClr val="0000FF"/>
                </a:solidFill>
                <a:latin typeface="Courier" pitchFamily="49" charset="0"/>
              </a:rPr>
              <a:t> </a:t>
            </a:r>
          </a:p>
          <a:p>
            <a:endParaRPr lang="en-US" dirty="0">
              <a:solidFill>
                <a:srgbClr val="0000FF"/>
              </a:solidFill>
              <a:latin typeface="Courier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" pitchFamily="49" charset="0"/>
              </a:rPr>
              <a:t>https://www.youtube.com/watch?v=0jGaio87u3A</a:t>
            </a:r>
          </a:p>
          <a:p>
            <a:endParaRPr lang="en-US" dirty="0">
              <a:solidFill>
                <a:srgbClr val="0000FF"/>
              </a:solidFill>
              <a:latin typeface="Courier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" pitchFamily="49" charset="0"/>
              </a:rPr>
              <a:t>https://www.youtube.com/watch?v=9j2yV1nLCEI</a:t>
            </a:r>
          </a:p>
          <a:p>
            <a:endParaRPr lang="en-US" dirty="0">
              <a:solidFill>
                <a:srgbClr val="0000FF"/>
              </a:solidFill>
              <a:latin typeface="Courier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" pitchFamily="49" charset="0"/>
              </a:rPr>
              <a:t>https://www.youtube.com/watch?v=ZsFixqGFNRc</a:t>
            </a:r>
          </a:p>
          <a:p>
            <a:endParaRPr lang="en-US" dirty="0">
              <a:solidFill>
                <a:srgbClr val="0000FF"/>
              </a:solidFill>
              <a:latin typeface="Courier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" pitchFamily="49" charset="0"/>
              </a:rPr>
              <a:t>https://www.youtube.com/watch?v=PD2XgQOyCCk</a:t>
            </a:r>
          </a:p>
          <a:p>
            <a:endParaRPr lang="en-US" dirty="0">
              <a:solidFill>
                <a:srgbClr val="0000FF"/>
              </a:solidFill>
              <a:latin typeface="Courier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" pitchFamily="49" charset="0"/>
              </a:rPr>
              <a:t>https://www.youtube.com/watch?v=vfteiiTfE0c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A1B84-A62C-4113-9401-10D04C5F9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74" y="4785144"/>
            <a:ext cx="9792070" cy="12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76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6775</Words>
  <Application>Microsoft Office PowerPoint</Application>
  <PresentationFormat>Widescreen</PresentationFormat>
  <Paragraphs>677</Paragraphs>
  <Slides>99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7" baseType="lpstr">
      <vt:lpstr>Arial</vt:lpstr>
      <vt:lpstr>Calibri</vt:lpstr>
      <vt:lpstr>Calibri Light</vt:lpstr>
      <vt:lpstr>Cambria Math</vt:lpstr>
      <vt:lpstr>Courier</vt:lpstr>
      <vt:lpstr>Inherited</vt:lpstr>
      <vt:lpstr>Wingdings</vt:lpstr>
      <vt:lpstr>Office Theme</vt:lpstr>
      <vt:lpstr>PowerPoint Presentation</vt:lpstr>
      <vt:lpstr>PowerPoint Presentation</vt:lpstr>
      <vt:lpstr>Goal of the Talk</vt:lpstr>
      <vt:lpstr>Pascal’s Triangle</vt:lpstr>
      <vt:lpstr>FOIL</vt:lpstr>
      <vt:lpstr>FOIL</vt:lpstr>
      <vt:lpstr>FOIL</vt:lpstr>
      <vt:lpstr>FOIL</vt:lpstr>
      <vt:lpstr>Expanding (x + y)n</vt:lpstr>
      <vt:lpstr>Expanding (x + y)n</vt:lpstr>
      <vt:lpstr>Expanding (x + y)n</vt:lpstr>
      <vt:lpstr>PowerPoint Presentation</vt:lpstr>
      <vt:lpstr>PowerPoint Presentation</vt:lpstr>
      <vt:lpstr>Pascal’s Triangle</vt:lpstr>
      <vt:lpstr>Pascal’s Triangle</vt:lpstr>
      <vt:lpstr>Pascal’s Triangle</vt:lpstr>
      <vt:lpstr>Pascal’s Triangle</vt:lpstr>
      <vt:lpstr>PowerPoint Presentation</vt:lpstr>
      <vt:lpstr>Evaluating Functions </vt:lpstr>
      <vt:lpstr>Evaluating Functions   </vt:lpstr>
      <vt:lpstr>Quadratic Functions   </vt:lpstr>
      <vt:lpstr>Polynomials</vt:lpstr>
      <vt:lpstr>Limits</vt:lpstr>
      <vt:lpstr>Limits</vt:lpstr>
      <vt:lpstr>Limits</vt:lpstr>
      <vt:lpstr>Limits</vt:lpstr>
      <vt:lpstr>Limits</vt:lpstr>
      <vt:lpstr>More on Limits</vt:lpstr>
      <vt:lpstr>More on Limits</vt:lpstr>
      <vt:lpstr>More on Limits</vt:lpstr>
      <vt:lpstr>More on Limits</vt:lpstr>
      <vt:lpstr>More on Limits</vt:lpstr>
      <vt:lpstr>Not all limits are easy to compute. In an earlier lecture came up with some formulas for π….</vt:lpstr>
      <vt:lpstr>PowerPoint Presentation</vt:lpstr>
      <vt:lpstr>Average Speed</vt:lpstr>
      <vt:lpstr>Average Speed</vt:lpstr>
      <vt:lpstr>Average Speed</vt:lpstr>
      <vt:lpstr>Computing Average Speed</vt:lpstr>
      <vt:lpstr>Average Speed for a Linear Function</vt:lpstr>
      <vt:lpstr>Average Speed for a Quadratic Function</vt:lpstr>
      <vt:lpstr>Average Speed for a Quadratic Function</vt:lpstr>
      <vt:lpstr>Average Speed for a Quadratic Function</vt:lpstr>
      <vt:lpstr>Average Speed for a Quadratic Function</vt:lpstr>
      <vt:lpstr>Average Speed for a Quadratic Function</vt:lpstr>
      <vt:lpstr>Calculating Average Speeds for f(x) = x2+3x+1</vt:lpstr>
      <vt:lpstr>Instantaneous Speed</vt:lpstr>
      <vt:lpstr>Instantaneous Speed for Linear Functions</vt:lpstr>
      <vt:lpstr>Instantaneous Speed for Linear Functions</vt:lpstr>
      <vt:lpstr>Instantaneous Speed for Linear Functions</vt:lpstr>
      <vt:lpstr>Instantaneous Speed for Linear Functions</vt:lpstr>
      <vt:lpstr>Instantaneous Speed for Linear Functions</vt:lpstr>
      <vt:lpstr>Instantaneous Speed for Linear Functions</vt:lpstr>
      <vt:lpstr>Instantaneous Speed for Quadratic Functions</vt:lpstr>
      <vt:lpstr>Instantaneous Speed for Quadratic Functions</vt:lpstr>
      <vt:lpstr>Instantaneous Speed for Quadratic Functions</vt:lpstr>
      <vt:lpstr>Instantaneous Speed for Quadratic Functions</vt:lpstr>
      <vt:lpstr>Instantaneous Speed for Quadratic Functions</vt:lpstr>
      <vt:lpstr>Instantaneous Speed for Quadratic Functions</vt:lpstr>
      <vt:lpstr>Instantaneous Speed for Quadratic Functions</vt:lpstr>
      <vt:lpstr>Instantaneous Speed for Polynomials</vt:lpstr>
      <vt:lpstr>Instantaneous Speed for Quadratic Functions</vt:lpstr>
      <vt:lpstr>Why do we care?</vt:lpstr>
      <vt:lpstr>Why do we care?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Newton’s Method: Finding the next guess</vt:lpstr>
      <vt:lpstr>Newton’s Method: Finding the next guess</vt:lpstr>
      <vt:lpstr>Newton’s Method: Finding the next guess</vt:lpstr>
      <vt:lpstr>Newton’s Method: Finding the next guess</vt:lpstr>
      <vt:lpstr>Newton’s Method: Finding the next guess</vt:lpstr>
      <vt:lpstr>Newton’s Method: Finding the next guess</vt:lpstr>
      <vt:lpstr>Newton’s Method: Finding the next guess</vt:lpstr>
      <vt:lpstr>Newton’s Method: Finding the next guess</vt:lpstr>
      <vt:lpstr>Newton’s Method: Finding the next guess</vt:lpstr>
      <vt:lpstr>Newton’s Method: Finding the next guess</vt:lpstr>
      <vt:lpstr>Newton’s Method: Finding the next guess</vt:lpstr>
      <vt:lpstr>Newton’s Method: Finding the next guess</vt:lpstr>
      <vt:lpstr>Newton’s Method: Finding the next guess</vt:lpstr>
      <vt:lpstr>Newton’s Method: Finding the next guess</vt:lpstr>
      <vt:lpstr>Newton’s Method: Finding the next guess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Pascal to Calculus</dc:title>
  <dc:creator>Steven Miller</dc:creator>
  <cp:lastModifiedBy>Steven Miller</cp:lastModifiedBy>
  <cp:revision>56</cp:revision>
  <dcterms:created xsi:type="dcterms:W3CDTF">2020-03-24T23:08:09Z</dcterms:created>
  <dcterms:modified xsi:type="dcterms:W3CDTF">2020-05-16T14:42:30Z</dcterms:modified>
</cp:coreProperties>
</file>